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8288000" cy="10287000"/>
  <p:notesSz cx="6858000" cy="9144000"/>
  <p:embeddedFontLst>
    <p:embeddedFont>
      <p:font typeface="Garet" panose="020B0604020202020204" charset="0"/>
      <p:regular r:id="rId27"/>
    </p:embeddedFont>
    <p:embeddedFont>
      <p:font typeface="Garet Bold" panose="020B0604020202020204" charset="0"/>
      <p:regular r:id="rId28"/>
    </p:embeddedFont>
    <p:embeddedFont>
      <p:font typeface="Garet Ultra-Bold" panose="020B0604020202020204" charset="0"/>
      <p:regular r:id="rId29"/>
    </p:embeddedFont>
    <p:embeddedFont>
      <p:font typeface="Inter" panose="020B0604020202020204" charset="0"/>
      <p:regular r:id="rId30"/>
    </p:embeddedFont>
    <p:embeddedFont>
      <p:font typeface="Montserrat" pitchFamily="2" charset="0"/>
      <p:regular r:id="rId31"/>
      <p:bold r:id="rId32"/>
      <p:italic r:id="rId33"/>
      <p:boldItalic r:id="rId34"/>
    </p:embeddedFont>
    <p:embeddedFont>
      <p:font typeface="Montserrat Bold" pitchFamily="2" charset="0"/>
      <p:regular r:id="rId35"/>
      <p:bold r:id="rId36"/>
    </p:embeddedFont>
    <p:embeddedFont>
      <p:font typeface="Open Sans" panose="020B0606030504020204" pitchFamily="34" charset="0"/>
      <p:regular r:id="rId37"/>
    </p:embeddedFont>
    <p:embeddedFont>
      <p:font typeface="Open Sans Italics"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base de données était propre. Nous avons ainsi éviter un travail de data cleaning.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idel-AI" TargetMode="External"/><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375EAA"/>
            </a:solidFill>
          </p:spPr>
          <p:txBody>
            <a:bodyPr/>
            <a:lstStyle/>
            <a:p>
              <a:endParaRPr lang="fr-FR"/>
            </a:p>
          </p:txBody>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8292489" y="704015"/>
            <a:ext cx="8087268" cy="8087268"/>
          </a:xfrm>
          <a:custGeom>
            <a:avLst/>
            <a:gdLst/>
            <a:ahLst/>
            <a:cxnLst/>
            <a:rect l="l" t="t" r="r" b="b"/>
            <a:pathLst>
              <a:path w="8087268" h="8087268">
                <a:moveTo>
                  <a:pt x="0" y="0"/>
                </a:moveTo>
                <a:lnTo>
                  <a:pt x="8087268" y="0"/>
                </a:lnTo>
                <a:lnTo>
                  <a:pt x="8087268" y="8087268"/>
                </a:lnTo>
                <a:lnTo>
                  <a:pt x="0" y="808726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fr-FR"/>
          </a:p>
        </p:txBody>
      </p:sp>
      <p:grpSp>
        <p:nvGrpSpPr>
          <p:cNvPr id="7" name="Group 7"/>
          <p:cNvGrpSpPr/>
          <p:nvPr/>
        </p:nvGrpSpPr>
        <p:grpSpPr>
          <a:xfrm>
            <a:off x="676645" y="2949187"/>
            <a:ext cx="47625" cy="4388625"/>
            <a:chOff x="0" y="0"/>
            <a:chExt cx="12543" cy="1155852"/>
          </a:xfrm>
        </p:grpSpPr>
        <p:sp>
          <p:nvSpPr>
            <p:cNvPr id="8" name="Freeform 8"/>
            <p:cNvSpPr/>
            <p:nvPr/>
          </p:nvSpPr>
          <p:spPr>
            <a:xfrm>
              <a:off x="0" y="0"/>
              <a:ext cx="12543" cy="1155852"/>
            </a:xfrm>
            <a:custGeom>
              <a:avLst/>
              <a:gdLst/>
              <a:ahLst/>
              <a:cxnLst/>
              <a:rect l="l" t="t" r="r" b="b"/>
              <a:pathLst>
                <a:path w="12543" h="1155852">
                  <a:moveTo>
                    <a:pt x="0" y="0"/>
                  </a:moveTo>
                  <a:lnTo>
                    <a:pt x="12543" y="0"/>
                  </a:lnTo>
                  <a:lnTo>
                    <a:pt x="12543" y="1155852"/>
                  </a:lnTo>
                  <a:lnTo>
                    <a:pt x="0" y="1155852"/>
                  </a:lnTo>
                  <a:close/>
                </a:path>
              </a:pathLst>
            </a:custGeom>
            <a:solidFill>
              <a:srgbClr val="375EAA"/>
            </a:solidFill>
            <a:ln cap="sq">
              <a:noFill/>
              <a:prstDash val="solid"/>
              <a:miter/>
            </a:ln>
          </p:spPr>
          <p:txBody>
            <a:bodyPr/>
            <a:lstStyle/>
            <a:p>
              <a:endParaRPr lang="fr-FR"/>
            </a:p>
          </p:txBody>
        </p:sp>
        <p:sp>
          <p:nvSpPr>
            <p:cNvPr id="9" name="TextBox 9"/>
            <p:cNvSpPr txBox="1"/>
            <p:nvPr/>
          </p:nvSpPr>
          <p:spPr>
            <a:xfrm>
              <a:off x="0" y="-19050"/>
              <a:ext cx="12543" cy="1174902"/>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8782270" y="1303682"/>
            <a:ext cx="7107706" cy="710770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2580" r="-22580"/>
              </a:stretch>
            </a:blipFill>
          </p:spPr>
          <p:txBody>
            <a:bodyPr/>
            <a:lstStyle/>
            <a:p>
              <a:endParaRPr lang="fr-FR"/>
            </a:p>
          </p:txBody>
        </p:sp>
      </p:grpSp>
      <p:grpSp>
        <p:nvGrpSpPr>
          <p:cNvPr id="12" name="Group 12"/>
          <p:cNvGrpSpPr/>
          <p:nvPr/>
        </p:nvGrpSpPr>
        <p:grpSpPr>
          <a:xfrm>
            <a:off x="0" y="8201462"/>
            <a:ext cx="4875291" cy="2390810"/>
            <a:chOff x="0" y="0"/>
            <a:chExt cx="755310" cy="370399"/>
          </a:xfrm>
        </p:grpSpPr>
        <p:sp>
          <p:nvSpPr>
            <p:cNvPr id="13" name="Freeform 13"/>
            <p:cNvSpPr/>
            <p:nvPr/>
          </p:nvSpPr>
          <p:spPr>
            <a:xfrm>
              <a:off x="0" y="0"/>
              <a:ext cx="755310" cy="370399"/>
            </a:xfrm>
            <a:custGeom>
              <a:avLst/>
              <a:gdLst/>
              <a:ahLst/>
              <a:cxnLst/>
              <a:rect l="l" t="t" r="r" b="b"/>
              <a:pathLst>
                <a:path w="755310" h="370399">
                  <a:moveTo>
                    <a:pt x="0" y="0"/>
                  </a:moveTo>
                  <a:lnTo>
                    <a:pt x="755310" y="0"/>
                  </a:lnTo>
                  <a:lnTo>
                    <a:pt x="755310" y="370399"/>
                  </a:lnTo>
                  <a:lnTo>
                    <a:pt x="0" y="370399"/>
                  </a:lnTo>
                  <a:close/>
                </a:path>
              </a:pathLst>
            </a:custGeom>
            <a:blipFill>
              <a:blip r:embed="rId7"/>
              <a:stretch>
                <a:fillRect t="-26469" b="-26469"/>
              </a:stretch>
            </a:blipFill>
          </p:spPr>
          <p:txBody>
            <a:bodyPr/>
            <a:lstStyle/>
            <a:p>
              <a:endParaRPr lang="fr-FR"/>
            </a:p>
          </p:txBody>
        </p:sp>
      </p:grpSp>
      <p:sp>
        <p:nvSpPr>
          <p:cNvPr id="14" name="Freeform 14"/>
          <p:cNvSpPr/>
          <p:nvPr/>
        </p:nvSpPr>
        <p:spPr>
          <a:xfrm>
            <a:off x="0" y="0"/>
            <a:ext cx="1915324" cy="1675909"/>
          </a:xfrm>
          <a:custGeom>
            <a:avLst/>
            <a:gdLst/>
            <a:ahLst/>
            <a:cxnLst/>
            <a:rect l="l" t="t" r="r" b="b"/>
            <a:pathLst>
              <a:path w="1915324" h="1675909">
                <a:moveTo>
                  <a:pt x="0" y="0"/>
                </a:moveTo>
                <a:lnTo>
                  <a:pt x="1915324" y="0"/>
                </a:lnTo>
                <a:lnTo>
                  <a:pt x="1915324" y="1675909"/>
                </a:lnTo>
                <a:lnTo>
                  <a:pt x="0" y="1675909"/>
                </a:lnTo>
                <a:lnTo>
                  <a:pt x="0" y="0"/>
                </a:lnTo>
                <a:close/>
              </a:path>
            </a:pathLst>
          </a:custGeom>
          <a:blipFill>
            <a:blip r:embed="rId8"/>
            <a:stretch>
              <a:fillRect/>
            </a:stretch>
          </a:blipFill>
        </p:spPr>
        <p:txBody>
          <a:bodyPr/>
          <a:lstStyle/>
          <a:p>
            <a:endParaRPr lang="fr-FR"/>
          </a:p>
        </p:txBody>
      </p:sp>
      <p:grpSp>
        <p:nvGrpSpPr>
          <p:cNvPr id="15" name="Group 15"/>
          <p:cNvGrpSpPr/>
          <p:nvPr/>
        </p:nvGrpSpPr>
        <p:grpSpPr>
          <a:xfrm>
            <a:off x="15889976" y="76739"/>
            <a:ext cx="2202487" cy="1903922"/>
            <a:chOff x="0" y="0"/>
            <a:chExt cx="940260" cy="812800"/>
          </a:xfrm>
        </p:grpSpPr>
        <p:sp>
          <p:nvSpPr>
            <p:cNvPr id="16" name="Freeform 16"/>
            <p:cNvSpPr/>
            <p:nvPr/>
          </p:nvSpPr>
          <p:spPr>
            <a:xfrm>
              <a:off x="0" y="0"/>
              <a:ext cx="940260" cy="812800"/>
            </a:xfrm>
            <a:custGeom>
              <a:avLst/>
              <a:gdLst/>
              <a:ahLst/>
              <a:cxnLst/>
              <a:rect l="l" t="t" r="r" b="b"/>
              <a:pathLst>
                <a:path w="940260" h="812800">
                  <a:moveTo>
                    <a:pt x="0" y="0"/>
                  </a:moveTo>
                  <a:lnTo>
                    <a:pt x="940260" y="0"/>
                  </a:lnTo>
                  <a:lnTo>
                    <a:pt x="940260" y="812800"/>
                  </a:lnTo>
                  <a:lnTo>
                    <a:pt x="0" y="812800"/>
                  </a:lnTo>
                  <a:close/>
                </a:path>
              </a:pathLst>
            </a:custGeom>
            <a:blipFill>
              <a:blip r:embed="rId9"/>
              <a:stretch>
                <a:fillRect l="-7703" r="-7703"/>
              </a:stretch>
            </a:blipFill>
          </p:spPr>
          <p:txBody>
            <a:bodyPr/>
            <a:lstStyle/>
            <a:p>
              <a:endParaRPr lang="fr-FR"/>
            </a:p>
          </p:txBody>
        </p:sp>
      </p:grpSp>
      <p:grpSp>
        <p:nvGrpSpPr>
          <p:cNvPr id="17" name="Group 17"/>
          <p:cNvGrpSpPr/>
          <p:nvPr/>
        </p:nvGrpSpPr>
        <p:grpSpPr>
          <a:xfrm>
            <a:off x="14568328" y="8946200"/>
            <a:ext cx="3294360" cy="901334"/>
            <a:chOff x="0" y="0"/>
            <a:chExt cx="1668233" cy="456427"/>
          </a:xfrm>
        </p:grpSpPr>
        <p:sp>
          <p:nvSpPr>
            <p:cNvPr id="18" name="Freeform 18"/>
            <p:cNvSpPr/>
            <p:nvPr/>
          </p:nvSpPr>
          <p:spPr>
            <a:xfrm>
              <a:off x="0" y="0"/>
              <a:ext cx="1668233" cy="456427"/>
            </a:xfrm>
            <a:custGeom>
              <a:avLst/>
              <a:gdLst/>
              <a:ahLst/>
              <a:cxnLst/>
              <a:rect l="l" t="t" r="r" b="b"/>
              <a:pathLst>
                <a:path w="1668233" h="456427">
                  <a:moveTo>
                    <a:pt x="0" y="0"/>
                  </a:moveTo>
                  <a:lnTo>
                    <a:pt x="1668233" y="0"/>
                  </a:lnTo>
                  <a:lnTo>
                    <a:pt x="1668233" y="456427"/>
                  </a:lnTo>
                  <a:lnTo>
                    <a:pt x="0" y="456427"/>
                  </a:lnTo>
                  <a:close/>
                </a:path>
              </a:pathLst>
            </a:custGeom>
            <a:blipFill>
              <a:blip r:embed="rId10"/>
              <a:stretch>
                <a:fillRect t="-3640" b="-3640"/>
              </a:stretch>
            </a:blipFill>
          </p:spPr>
          <p:txBody>
            <a:bodyPr/>
            <a:lstStyle/>
            <a:p>
              <a:endParaRPr lang="fr-FR"/>
            </a:p>
          </p:txBody>
        </p:sp>
      </p:grpSp>
      <p:sp>
        <p:nvSpPr>
          <p:cNvPr id="19" name="TextBox 19"/>
          <p:cNvSpPr txBox="1"/>
          <p:nvPr/>
        </p:nvSpPr>
        <p:spPr>
          <a:xfrm>
            <a:off x="947629" y="4427128"/>
            <a:ext cx="7344860" cy="1924050"/>
          </a:xfrm>
          <a:prstGeom prst="rect">
            <a:avLst/>
          </a:prstGeom>
        </p:spPr>
        <p:txBody>
          <a:bodyPr lIns="0" tIns="0" rIns="0" bIns="0" rtlCol="0" anchor="t">
            <a:spAutoFit/>
          </a:bodyPr>
          <a:lstStyle/>
          <a:p>
            <a:pPr algn="r">
              <a:lnSpc>
                <a:spcPts val="3899"/>
              </a:lnSpc>
              <a:spcBef>
                <a:spcPct val="0"/>
              </a:spcBef>
            </a:pPr>
            <a:r>
              <a:rPr lang="en-US" sz="2999">
                <a:solidFill>
                  <a:srgbClr val="000000"/>
                </a:solidFill>
                <a:latin typeface="Montserrat"/>
                <a:ea typeface="Montserrat"/>
                <a:cs typeface="Montserrat"/>
                <a:sym typeface="Montserrat"/>
              </a:rPr>
              <a:t>Mise en place d’un modèle de détection des transactions frauduleuses pour la plateforme XENTE.</a:t>
            </a:r>
          </a:p>
        </p:txBody>
      </p:sp>
      <p:sp>
        <p:nvSpPr>
          <p:cNvPr id="20" name="TextBox 20"/>
          <p:cNvSpPr txBox="1"/>
          <p:nvPr/>
        </p:nvSpPr>
        <p:spPr>
          <a:xfrm>
            <a:off x="373104" y="3710917"/>
            <a:ext cx="6907730" cy="503555"/>
          </a:xfrm>
          <a:prstGeom prst="rect">
            <a:avLst/>
          </a:prstGeom>
        </p:spPr>
        <p:txBody>
          <a:bodyPr lIns="0" tIns="0" rIns="0" bIns="0" rtlCol="0" anchor="t">
            <a:spAutoFit/>
          </a:bodyPr>
          <a:lstStyle/>
          <a:p>
            <a:pPr algn="ctr">
              <a:lnSpc>
                <a:spcPts val="4029"/>
              </a:lnSpc>
              <a:spcBef>
                <a:spcPct val="0"/>
              </a:spcBef>
            </a:pPr>
            <a:r>
              <a:rPr lang="en-US" sz="3099" b="1" u="sng">
                <a:solidFill>
                  <a:srgbClr val="111A93"/>
                </a:solidFill>
                <a:latin typeface="Montserrat Bold"/>
                <a:ea typeface="Montserrat Bold"/>
                <a:cs typeface="Montserrat Bold"/>
                <a:sym typeface="Montserrat Bold"/>
              </a:rPr>
              <a:t>Projet de Machine Learning</a:t>
            </a:r>
          </a:p>
        </p:txBody>
      </p:sp>
      <p:sp>
        <p:nvSpPr>
          <p:cNvPr id="21" name="TextBox 21"/>
          <p:cNvSpPr txBox="1"/>
          <p:nvPr/>
        </p:nvSpPr>
        <p:spPr>
          <a:xfrm>
            <a:off x="2971997" y="211345"/>
            <a:ext cx="6320046" cy="388958"/>
          </a:xfrm>
          <a:prstGeom prst="rect">
            <a:avLst/>
          </a:prstGeom>
        </p:spPr>
        <p:txBody>
          <a:bodyPr lIns="0" tIns="0" rIns="0" bIns="0" rtlCol="0" anchor="t">
            <a:spAutoFit/>
          </a:bodyPr>
          <a:lstStyle/>
          <a:p>
            <a:pPr algn="ctr">
              <a:lnSpc>
                <a:spcPts val="3085"/>
              </a:lnSpc>
              <a:spcBef>
                <a:spcPct val="0"/>
              </a:spcBef>
            </a:pPr>
            <a:r>
              <a:rPr lang="en-US" sz="2373">
                <a:solidFill>
                  <a:srgbClr val="111A93"/>
                </a:solidFill>
                <a:latin typeface="Montserrat"/>
                <a:ea typeface="Montserrat"/>
                <a:cs typeface="Montserrat"/>
                <a:sym typeface="Montserrat"/>
              </a:rPr>
              <a:t>Année académique 2024-2025</a:t>
            </a:r>
          </a:p>
        </p:txBody>
      </p:sp>
      <p:sp>
        <p:nvSpPr>
          <p:cNvPr id="22" name="TextBox 22"/>
          <p:cNvSpPr txBox="1"/>
          <p:nvPr/>
        </p:nvSpPr>
        <p:spPr>
          <a:xfrm>
            <a:off x="2971997" y="675440"/>
            <a:ext cx="6320046" cy="388958"/>
          </a:xfrm>
          <a:prstGeom prst="rect">
            <a:avLst/>
          </a:prstGeom>
        </p:spPr>
        <p:txBody>
          <a:bodyPr lIns="0" tIns="0" rIns="0" bIns="0" rtlCol="0" anchor="t">
            <a:spAutoFit/>
          </a:bodyPr>
          <a:lstStyle/>
          <a:p>
            <a:pPr algn="ctr">
              <a:lnSpc>
                <a:spcPts val="3085"/>
              </a:lnSpc>
              <a:spcBef>
                <a:spcPct val="0"/>
              </a:spcBef>
            </a:pPr>
            <a:r>
              <a:rPr lang="en-US" sz="2373">
                <a:solidFill>
                  <a:srgbClr val="111A93"/>
                </a:solidFill>
                <a:latin typeface="Montserrat"/>
                <a:ea typeface="Montserrat"/>
                <a:cs typeface="Montserrat"/>
                <a:sym typeface="Montserrat"/>
              </a:rPr>
              <a:t>ISEP-2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03038" y="1543194"/>
            <a:ext cx="7186757" cy="6591557"/>
          </a:xfrm>
          <a:custGeom>
            <a:avLst/>
            <a:gdLst/>
            <a:ahLst/>
            <a:cxnLst/>
            <a:rect l="l" t="t" r="r" b="b"/>
            <a:pathLst>
              <a:path w="7186757" h="6591557">
                <a:moveTo>
                  <a:pt x="0" y="0"/>
                </a:moveTo>
                <a:lnTo>
                  <a:pt x="7186758" y="0"/>
                </a:lnTo>
                <a:lnTo>
                  <a:pt x="7186758" y="6591557"/>
                </a:lnTo>
                <a:lnTo>
                  <a:pt x="0" y="6591557"/>
                </a:lnTo>
                <a:lnTo>
                  <a:pt x="0" y="0"/>
                </a:lnTo>
                <a:close/>
              </a:path>
            </a:pathLst>
          </a:custGeom>
          <a:blipFill>
            <a:blip r:embed="rId2"/>
            <a:stretch>
              <a:fillRect t="-8319" b="-2090"/>
            </a:stretch>
          </a:blipFill>
        </p:spPr>
        <p:txBody>
          <a:bodyPr/>
          <a:lstStyle/>
          <a:p>
            <a:endParaRPr lang="fr-FR"/>
          </a:p>
        </p:txBody>
      </p:sp>
      <p:sp>
        <p:nvSpPr>
          <p:cNvPr id="9" name="Freeform 9"/>
          <p:cNvSpPr/>
          <p:nvPr/>
        </p:nvSpPr>
        <p:spPr>
          <a:xfrm>
            <a:off x="9371812" y="1719451"/>
            <a:ext cx="7669007" cy="6202266"/>
          </a:xfrm>
          <a:custGeom>
            <a:avLst/>
            <a:gdLst/>
            <a:ahLst/>
            <a:cxnLst/>
            <a:rect l="l" t="t" r="r" b="b"/>
            <a:pathLst>
              <a:path w="7669007" h="6202266">
                <a:moveTo>
                  <a:pt x="0" y="0"/>
                </a:moveTo>
                <a:lnTo>
                  <a:pt x="7669006" y="0"/>
                </a:lnTo>
                <a:lnTo>
                  <a:pt x="7669006" y="6202267"/>
                </a:lnTo>
                <a:lnTo>
                  <a:pt x="0" y="6202267"/>
                </a:lnTo>
                <a:lnTo>
                  <a:pt x="0" y="0"/>
                </a:lnTo>
                <a:close/>
              </a:path>
            </a:pathLst>
          </a:custGeom>
          <a:blipFill>
            <a:blip r:embed="rId3"/>
            <a:stretch>
              <a:fillRect t="-12848" b="-7708"/>
            </a:stretch>
          </a:blipFill>
        </p:spPr>
        <p:txBody>
          <a:bodyPr/>
          <a:lstStyle/>
          <a:p>
            <a:endParaRPr lang="fr-FR"/>
          </a:p>
        </p:txBody>
      </p:sp>
      <p:sp>
        <p:nvSpPr>
          <p:cNvPr id="10" name="TextBox 10"/>
          <p:cNvSpPr txBox="1"/>
          <p:nvPr/>
        </p:nvSpPr>
        <p:spPr>
          <a:xfrm>
            <a:off x="768951" y="296934"/>
            <a:ext cx="11623166"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LES TRANSACTIONS EN GENERAL</a:t>
            </a:r>
          </a:p>
        </p:txBody>
      </p:sp>
      <p:sp>
        <p:nvSpPr>
          <p:cNvPr id="11" name="TextBox 11"/>
          <p:cNvSpPr txBox="1"/>
          <p:nvPr/>
        </p:nvSpPr>
        <p:spPr>
          <a:xfrm>
            <a:off x="0" y="8096651"/>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jour de la semaine.</a:t>
            </a:r>
          </a:p>
        </p:txBody>
      </p:sp>
      <p:sp>
        <p:nvSpPr>
          <p:cNvPr id="12" name="TextBox 12"/>
          <p:cNvSpPr txBox="1"/>
          <p:nvPr/>
        </p:nvSpPr>
        <p:spPr>
          <a:xfrm>
            <a:off x="9641104" y="8059875"/>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moment de la journée.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31663" y="1719451"/>
            <a:ext cx="6968051" cy="6378524"/>
          </a:xfrm>
          <a:custGeom>
            <a:avLst/>
            <a:gdLst/>
            <a:ahLst/>
            <a:cxnLst/>
            <a:rect l="l" t="t" r="r" b="b"/>
            <a:pathLst>
              <a:path w="6968051" h="6378524">
                <a:moveTo>
                  <a:pt x="0" y="0"/>
                </a:moveTo>
                <a:lnTo>
                  <a:pt x="6968052" y="0"/>
                </a:lnTo>
                <a:lnTo>
                  <a:pt x="6968052" y="6378524"/>
                </a:lnTo>
                <a:lnTo>
                  <a:pt x="0" y="6378524"/>
                </a:lnTo>
                <a:lnTo>
                  <a:pt x="0" y="0"/>
                </a:lnTo>
                <a:close/>
              </a:path>
            </a:pathLst>
          </a:custGeom>
          <a:blipFill>
            <a:blip r:embed="rId2"/>
            <a:stretch>
              <a:fillRect l="-378" r="-378"/>
            </a:stretch>
          </a:blipFill>
        </p:spPr>
        <p:txBody>
          <a:bodyPr/>
          <a:lstStyle/>
          <a:p>
            <a:endParaRPr lang="fr-FR"/>
          </a:p>
        </p:txBody>
      </p:sp>
      <p:sp>
        <p:nvSpPr>
          <p:cNvPr id="9" name="Freeform 9"/>
          <p:cNvSpPr/>
          <p:nvPr/>
        </p:nvSpPr>
        <p:spPr>
          <a:xfrm>
            <a:off x="9980701" y="1719451"/>
            <a:ext cx="6868200" cy="6597443"/>
          </a:xfrm>
          <a:custGeom>
            <a:avLst/>
            <a:gdLst/>
            <a:ahLst/>
            <a:cxnLst/>
            <a:rect l="l" t="t" r="r" b="b"/>
            <a:pathLst>
              <a:path w="6868200" h="6597443">
                <a:moveTo>
                  <a:pt x="0" y="0"/>
                </a:moveTo>
                <a:lnTo>
                  <a:pt x="6868199" y="0"/>
                </a:lnTo>
                <a:lnTo>
                  <a:pt x="6868199" y="6597443"/>
                </a:lnTo>
                <a:lnTo>
                  <a:pt x="0" y="6597443"/>
                </a:lnTo>
                <a:lnTo>
                  <a:pt x="0" y="0"/>
                </a:lnTo>
                <a:close/>
              </a:path>
            </a:pathLst>
          </a:custGeom>
          <a:blipFill>
            <a:blip r:embed="rId3"/>
            <a:stretch>
              <a:fillRect/>
            </a:stretch>
          </a:blipFill>
        </p:spPr>
        <p:txBody>
          <a:bodyPr/>
          <a:lstStyle/>
          <a:p>
            <a:endParaRPr lang="fr-FR"/>
          </a:p>
        </p:txBody>
      </p:sp>
      <p:sp>
        <p:nvSpPr>
          <p:cNvPr id="10" name="TextBox 10"/>
          <p:cNvSpPr txBox="1"/>
          <p:nvPr/>
        </p:nvSpPr>
        <p:spPr>
          <a:xfrm>
            <a:off x="768951" y="296934"/>
            <a:ext cx="11623166"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LES TRANSACTIONS EN GENERAL</a:t>
            </a:r>
          </a:p>
        </p:txBody>
      </p:sp>
      <p:sp>
        <p:nvSpPr>
          <p:cNvPr id="11" name="TextBox 11"/>
          <p:cNvSpPr txBox="1"/>
          <p:nvPr/>
        </p:nvSpPr>
        <p:spPr>
          <a:xfrm>
            <a:off x="144494" y="8096651"/>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canal utilisé.</a:t>
            </a:r>
          </a:p>
        </p:txBody>
      </p:sp>
      <p:sp>
        <p:nvSpPr>
          <p:cNvPr id="12" name="TextBox 12"/>
          <p:cNvSpPr txBox="1"/>
          <p:nvPr/>
        </p:nvSpPr>
        <p:spPr>
          <a:xfrm>
            <a:off x="9641104" y="8059875"/>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par produit.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923529" cy="1543194"/>
            <a:chOff x="0" y="0"/>
            <a:chExt cx="4720600" cy="406438"/>
          </a:xfrm>
        </p:grpSpPr>
        <p:sp>
          <p:nvSpPr>
            <p:cNvPr id="3" name="Freeform 3"/>
            <p:cNvSpPr/>
            <p:nvPr/>
          </p:nvSpPr>
          <p:spPr>
            <a:xfrm>
              <a:off x="0" y="0"/>
              <a:ext cx="4720600" cy="406438"/>
            </a:xfrm>
            <a:custGeom>
              <a:avLst/>
              <a:gdLst/>
              <a:ahLst/>
              <a:cxnLst/>
              <a:rect l="l" t="t" r="r" b="b"/>
              <a:pathLst>
                <a:path w="4720600" h="406438">
                  <a:moveTo>
                    <a:pt x="0" y="0"/>
                  </a:moveTo>
                  <a:lnTo>
                    <a:pt x="4720600" y="0"/>
                  </a:lnTo>
                  <a:lnTo>
                    <a:pt x="4720600"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720600"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61704" y="1854401"/>
            <a:ext cx="17230955" cy="8249320"/>
          </a:xfrm>
          <a:custGeom>
            <a:avLst/>
            <a:gdLst/>
            <a:ahLst/>
            <a:cxnLst/>
            <a:rect l="l" t="t" r="r" b="b"/>
            <a:pathLst>
              <a:path w="17230955" h="8249320">
                <a:moveTo>
                  <a:pt x="0" y="0"/>
                </a:moveTo>
                <a:lnTo>
                  <a:pt x="17230955" y="0"/>
                </a:lnTo>
                <a:lnTo>
                  <a:pt x="17230955" y="8249320"/>
                </a:lnTo>
                <a:lnTo>
                  <a:pt x="0" y="8249320"/>
                </a:lnTo>
                <a:lnTo>
                  <a:pt x="0" y="0"/>
                </a:lnTo>
                <a:close/>
              </a:path>
            </a:pathLst>
          </a:custGeom>
          <a:blipFill>
            <a:blip r:embed="rId2"/>
            <a:stretch>
              <a:fillRect/>
            </a:stretch>
          </a:blipFill>
        </p:spPr>
        <p:txBody>
          <a:bodyPr/>
          <a:lstStyle/>
          <a:p>
            <a:endParaRPr lang="fr-FR"/>
          </a:p>
        </p:txBody>
      </p:sp>
      <p:sp>
        <p:nvSpPr>
          <p:cNvPr id="9" name="TextBox 9"/>
          <p:cNvSpPr txBox="1"/>
          <p:nvPr/>
        </p:nvSpPr>
        <p:spPr>
          <a:xfrm>
            <a:off x="259661" y="174624"/>
            <a:ext cx="17663868"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DISTRIBUTION DES VARIABLES CONTINUES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381897" y="2771378"/>
            <a:ext cx="15524206" cy="3444227"/>
          </a:xfrm>
          <a:prstGeom prst="rect">
            <a:avLst/>
          </a:prstGeom>
        </p:spPr>
        <p:txBody>
          <a:bodyPr lIns="0" tIns="0" rIns="0" bIns="0" rtlCol="0" anchor="t">
            <a:spAutoFit/>
          </a:bodyPr>
          <a:lstStyle/>
          <a:p>
            <a:pPr algn="ctr">
              <a:lnSpc>
                <a:spcPts val="13860"/>
              </a:lnSpc>
            </a:pPr>
            <a:r>
              <a:rPr lang="en-US" sz="9900" b="1">
                <a:solidFill>
                  <a:srgbClr val="ADD8E6"/>
                </a:solidFill>
                <a:latin typeface="Garet Bold"/>
                <a:ea typeface="Garet Bold"/>
                <a:cs typeface="Garet Bold"/>
                <a:sym typeface="Garet Bold"/>
              </a:rPr>
              <a:t>3- FEATURE ENGINEERING</a:t>
            </a:r>
          </a:p>
        </p:txBody>
      </p:sp>
      <p:sp>
        <p:nvSpPr>
          <p:cNvPr id="3" name="AutoShape 3"/>
          <p:cNvSpPr/>
          <p:nvPr/>
        </p:nvSpPr>
        <p:spPr>
          <a:xfrm>
            <a:off x="6681106" y="7143648"/>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06470" y="7715979"/>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760512" cy="10287000"/>
            <a:chOff x="0" y="0"/>
            <a:chExt cx="1517172" cy="2709333"/>
          </a:xfrm>
        </p:grpSpPr>
        <p:sp>
          <p:nvSpPr>
            <p:cNvPr id="3" name="Freeform 3"/>
            <p:cNvSpPr/>
            <p:nvPr/>
          </p:nvSpPr>
          <p:spPr>
            <a:xfrm>
              <a:off x="0" y="0"/>
              <a:ext cx="1517172" cy="2709333"/>
            </a:xfrm>
            <a:custGeom>
              <a:avLst/>
              <a:gdLst/>
              <a:ahLst/>
              <a:cxnLst/>
              <a:rect l="l" t="t" r="r" b="b"/>
              <a:pathLst>
                <a:path w="1517172" h="2709333">
                  <a:moveTo>
                    <a:pt x="0" y="0"/>
                  </a:moveTo>
                  <a:lnTo>
                    <a:pt x="1517172" y="0"/>
                  </a:lnTo>
                  <a:lnTo>
                    <a:pt x="1517172" y="2709333"/>
                  </a:lnTo>
                  <a:lnTo>
                    <a:pt x="0" y="2709333"/>
                  </a:lnTo>
                  <a:close/>
                </a:path>
              </a:pathLst>
            </a:custGeom>
            <a:solidFill>
              <a:srgbClr val="375EAA"/>
            </a:solidFill>
          </p:spPr>
          <p:txBody>
            <a:bodyPr/>
            <a:lstStyle/>
            <a:p>
              <a:endParaRPr lang="fr-FR"/>
            </a:p>
          </p:txBody>
        </p:sp>
        <p:sp>
          <p:nvSpPr>
            <p:cNvPr id="4" name="TextBox 4"/>
            <p:cNvSpPr txBox="1"/>
            <p:nvPr/>
          </p:nvSpPr>
          <p:spPr>
            <a:xfrm>
              <a:off x="0" y="-38100"/>
              <a:ext cx="151717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373650" y="4602266"/>
            <a:ext cx="1310100" cy="0"/>
          </a:xfrm>
          <a:prstGeom prst="line">
            <a:avLst/>
          </a:prstGeom>
          <a:ln w="95250" cap="flat">
            <a:solidFill>
              <a:srgbClr val="FFFFFF"/>
            </a:solidFill>
            <a:prstDash val="solid"/>
            <a:headEnd type="none" w="sm" len="sm"/>
            <a:tailEnd type="none" w="sm" len="sm"/>
          </a:ln>
        </p:spPr>
        <p:txBody>
          <a:bodyPr/>
          <a:lstStyle/>
          <a:p>
            <a:endParaRPr lang="fr-FR"/>
          </a:p>
        </p:txBody>
      </p:sp>
      <p:sp>
        <p:nvSpPr>
          <p:cNvPr id="6" name="TextBox 6"/>
          <p:cNvSpPr txBox="1"/>
          <p:nvPr/>
        </p:nvSpPr>
        <p:spPr>
          <a:xfrm>
            <a:off x="323959" y="694720"/>
            <a:ext cx="4874970" cy="262572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CREATION DE NOUVELLES VARIABLES</a:t>
            </a:r>
          </a:p>
        </p:txBody>
      </p:sp>
      <p:sp>
        <p:nvSpPr>
          <p:cNvPr id="7" name="TextBox 7"/>
          <p:cNvSpPr txBox="1"/>
          <p:nvPr/>
        </p:nvSpPr>
        <p:spPr>
          <a:xfrm>
            <a:off x="323959" y="4950674"/>
            <a:ext cx="5084930" cy="4832350"/>
          </a:xfrm>
          <a:prstGeom prst="rect">
            <a:avLst/>
          </a:prstGeom>
        </p:spPr>
        <p:txBody>
          <a:bodyPr lIns="0" tIns="0" rIns="0" bIns="0" rtlCol="0" anchor="t">
            <a:spAutoFit/>
          </a:bodyPr>
          <a:lstStyle/>
          <a:p>
            <a:pPr marL="0" lvl="0" indent="0" algn="just">
              <a:lnSpc>
                <a:spcPts val="3874"/>
              </a:lnSpc>
            </a:pPr>
            <a:r>
              <a:rPr lang="en-US" sz="2499" dirty="0">
                <a:solidFill>
                  <a:srgbClr val="FFFFFF"/>
                </a:solidFill>
                <a:latin typeface="Open Sans"/>
                <a:ea typeface="Open Sans"/>
                <a:cs typeface="Open Sans"/>
                <a:sym typeface="Open Sans"/>
              </a:rPr>
              <a:t>Nous </a:t>
            </a:r>
            <a:r>
              <a:rPr lang="en-US" sz="2499" dirty="0" err="1">
                <a:solidFill>
                  <a:srgbClr val="FFFFFF"/>
                </a:solidFill>
                <a:latin typeface="Open Sans"/>
                <a:ea typeface="Open Sans"/>
                <a:cs typeface="Open Sans"/>
                <a:sym typeface="Open Sans"/>
              </a:rPr>
              <a:t>créons</a:t>
            </a:r>
            <a:r>
              <a:rPr lang="en-US" sz="2499" dirty="0">
                <a:solidFill>
                  <a:srgbClr val="FFFFFF"/>
                </a:solidFill>
                <a:latin typeface="Open Sans"/>
                <a:ea typeface="Open Sans"/>
                <a:cs typeface="Open Sans"/>
                <a:sym typeface="Open Sans"/>
              </a:rPr>
              <a:t> des variables </a:t>
            </a:r>
            <a:r>
              <a:rPr lang="en-US" sz="2499" dirty="0" err="1">
                <a:solidFill>
                  <a:srgbClr val="FFFFFF"/>
                </a:solidFill>
                <a:latin typeface="Open Sans"/>
                <a:ea typeface="Open Sans"/>
                <a:cs typeface="Open Sans"/>
                <a:sym typeface="Open Sans"/>
              </a:rPr>
              <a:t>dérivées</a:t>
            </a:r>
            <a:r>
              <a:rPr lang="en-US" sz="2499" dirty="0">
                <a:solidFill>
                  <a:srgbClr val="FFFFFF"/>
                </a:solidFill>
                <a:latin typeface="Open Sans"/>
                <a:ea typeface="Open Sans"/>
                <a:cs typeface="Open Sans"/>
                <a:sym typeface="Open Sans"/>
              </a:rPr>
              <a:t> qui nous </a:t>
            </a:r>
            <a:r>
              <a:rPr lang="en-US" sz="2499" dirty="0" err="1">
                <a:solidFill>
                  <a:srgbClr val="FFFFFF"/>
                </a:solidFill>
                <a:latin typeface="Open Sans"/>
                <a:ea typeface="Open Sans"/>
                <a:cs typeface="Open Sans"/>
                <a:sym typeface="Open Sans"/>
              </a:rPr>
              <a:t>informe</a:t>
            </a:r>
            <a:r>
              <a:rPr lang="en-US" sz="2499" dirty="0">
                <a:solidFill>
                  <a:srgbClr val="FFFFFF"/>
                </a:solidFill>
                <a:latin typeface="Open Sans"/>
                <a:ea typeface="Open Sans"/>
                <a:cs typeface="Open Sans"/>
                <a:sym typeface="Open Sans"/>
              </a:rPr>
              <a:t> sur les </a:t>
            </a:r>
            <a:r>
              <a:rPr lang="en-US" sz="2499" dirty="0" err="1">
                <a:solidFill>
                  <a:srgbClr val="FFFFFF"/>
                </a:solidFill>
                <a:latin typeface="Open Sans"/>
                <a:ea typeface="Open Sans"/>
                <a:cs typeface="Open Sans"/>
                <a:sym typeface="Open Sans"/>
              </a:rPr>
              <a:t>comportements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transactionnels</a:t>
            </a:r>
            <a:r>
              <a:rPr lang="en-US" sz="2499" dirty="0">
                <a:solidFill>
                  <a:srgbClr val="FFFFFF"/>
                </a:solidFill>
                <a:latin typeface="Open Sans"/>
                <a:ea typeface="Open Sans"/>
                <a:cs typeface="Open Sans"/>
                <a:sym typeface="Open Sans"/>
              </a:rPr>
              <a:t> des </a:t>
            </a:r>
            <a:r>
              <a:rPr lang="en-US" sz="2499" dirty="0" err="1">
                <a:solidFill>
                  <a:srgbClr val="FFFFFF"/>
                </a:solidFill>
                <a:latin typeface="Open Sans"/>
                <a:ea typeface="Open Sans"/>
                <a:cs typeface="Open Sans"/>
                <a:sym typeface="Open Sans"/>
              </a:rPr>
              <a:t>utilisateurs</a:t>
            </a:r>
            <a:r>
              <a:rPr lang="en-US" sz="2499" dirty="0">
                <a:solidFill>
                  <a:srgbClr val="FFFFFF"/>
                </a:solidFill>
                <a:latin typeface="Open Sans"/>
                <a:ea typeface="Open Sans"/>
                <a:cs typeface="Open Sans"/>
                <a:sym typeface="Open Sans"/>
              </a:rPr>
              <a:t> de </a:t>
            </a:r>
            <a:r>
              <a:rPr lang="en-US" sz="2499" dirty="0" err="1">
                <a:solidFill>
                  <a:srgbClr val="FFFFFF"/>
                </a:solidFill>
                <a:latin typeface="Open Sans"/>
                <a:ea typeface="Open Sans"/>
                <a:cs typeface="Open Sans"/>
                <a:sym typeface="Open Sans"/>
              </a:rPr>
              <a:t>Xente</a:t>
            </a:r>
            <a:r>
              <a:rPr lang="en-US" sz="2499" dirty="0">
                <a:solidFill>
                  <a:srgbClr val="FFFFFF"/>
                </a:solidFill>
                <a:latin typeface="Open Sans"/>
                <a:ea typeface="Open Sans"/>
                <a:cs typeface="Open Sans"/>
                <a:sym typeface="Open Sans"/>
              </a:rPr>
              <a:t>. (volumes, </a:t>
            </a:r>
            <a:r>
              <a:rPr lang="en-US" sz="2499" dirty="0" err="1">
                <a:solidFill>
                  <a:srgbClr val="FFFFFF"/>
                </a:solidFill>
                <a:latin typeface="Open Sans"/>
                <a:ea typeface="Open Sans"/>
                <a:cs typeface="Open Sans"/>
                <a:sym typeface="Open Sans"/>
              </a:rPr>
              <a:t>fréquences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variabilités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écarts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montants</a:t>
            </a:r>
            <a:r>
              <a:rPr lang="en-US" sz="2499" dirty="0">
                <a:solidFill>
                  <a:srgbClr val="FFFFFF"/>
                </a:solidFill>
                <a:latin typeface="Open Sans"/>
                <a:ea typeface="Open Sans"/>
                <a:cs typeface="Open Sans"/>
                <a:sym typeface="Open Sans"/>
              </a:rPr>
              <a:t>). Nous </a:t>
            </a:r>
            <a:r>
              <a:rPr lang="en-US" sz="2499" dirty="0" err="1">
                <a:solidFill>
                  <a:srgbClr val="FFFFFF"/>
                </a:solidFill>
                <a:latin typeface="Open Sans"/>
                <a:ea typeface="Open Sans"/>
                <a:cs typeface="Open Sans"/>
                <a:sym typeface="Open Sans"/>
              </a:rPr>
              <a:t>souhaitons</a:t>
            </a:r>
            <a:r>
              <a:rPr lang="en-US" sz="2499" dirty="0">
                <a:solidFill>
                  <a:srgbClr val="FFFFFF"/>
                </a:solidFill>
                <a:latin typeface="Open Sans"/>
                <a:ea typeface="Open Sans"/>
                <a:cs typeface="Open Sans"/>
                <a:sym typeface="Open Sans"/>
              </a:rPr>
              <a:t> </a:t>
            </a:r>
            <a:r>
              <a:rPr lang="en-US" sz="2499" dirty="0" err="1">
                <a:solidFill>
                  <a:srgbClr val="FFFFFF"/>
                </a:solidFill>
                <a:latin typeface="Open Sans"/>
                <a:ea typeface="Open Sans"/>
                <a:cs typeface="Open Sans"/>
                <a:sym typeface="Open Sans"/>
              </a:rPr>
              <a:t>également</a:t>
            </a:r>
            <a:r>
              <a:rPr lang="en-US" sz="2499" dirty="0">
                <a:solidFill>
                  <a:srgbClr val="FFFFFF"/>
                </a:solidFill>
                <a:latin typeface="Open Sans"/>
                <a:ea typeface="Open Sans"/>
                <a:cs typeface="Open Sans"/>
                <a:sym typeface="Open Sans"/>
              </a:rPr>
              <a:t> exploiter </a:t>
            </a:r>
            <a:r>
              <a:rPr lang="en-US" sz="2499" dirty="0" err="1">
                <a:solidFill>
                  <a:srgbClr val="FFFFFF"/>
                </a:solidFill>
                <a:latin typeface="Open Sans"/>
                <a:ea typeface="Open Sans"/>
                <a:cs typeface="Open Sans"/>
                <a:sym typeface="Open Sans"/>
              </a:rPr>
              <a:t>l’horaire</a:t>
            </a:r>
            <a:r>
              <a:rPr lang="en-US" sz="2499" dirty="0">
                <a:solidFill>
                  <a:srgbClr val="FFFFFF"/>
                </a:solidFill>
                <a:latin typeface="Open Sans"/>
                <a:ea typeface="Open Sans"/>
                <a:cs typeface="Open Sans"/>
                <a:sym typeface="Open Sans"/>
              </a:rPr>
              <a:t> des </a:t>
            </a:r>
            <a:r>
              <a:rPr lang="en-US" sz="2499" dirty="0" err="1">
                <a:solidFill>
                  <a:srgbClr val="FFFFFF"/>
                </a:solidFill>
                <a:latin typeface="Open Sans"/>
                <a:ea typeface="Open Sans"/>
                <a:cs typeface="Open Sans"/>
                <a:sym typeface="Open Sans"/>
              </a:rPr>
              <a:t>opérations</a:t>
            </a:r>
            <a:r>
              <a:rPr lang="en-US" sz="2499" dirty="0">
                <a:solidFill>
                  <a:srgbClr val="FFFFFF"/>
                </a:solidFill>
                <a:latin typeface="Open Sans"/>
                <a:ea typeface="Open Sans"/>
                <a:cs typeface="Open Sans"/>
                <a:sym typeface="Open Sans"/>
              </a:rPr>
              <a:t> pour capturer </a:t>
            </a:r>
            <a:r>
              <a:rPr lang="en-US" sz="2499" dirty="0" err="1">
                <a:solidFill>
                  <a:srgbClr val="FFFFFF"/>
                </a:solidFill>
                <a:latin typeface="Open Sans"/>
                <a:ea typeface="Open Sans"/>
                <a:cs typeface="Open Sans"/>
                <a:sym typeface="Open Sans"/>
              </a:rPr>
              <a:t>d’éventuels</a:t>
            </a:r>
            <a:r>
              <a:rPr lang="en-US" sz="2499" dirty="0">
                <a:solidFill>
                  <a:srgbClr val="FFFFFF"/>
                </a:solidFill>
                <a:latin typeface="Open Sans"/>
                <a:ea typeface="Open Sans"/>
                <a:cs typeface="Open Sans"/>
                <a:sym typeface="Open Sans"/>
              </a:rPr>
              <a:t> pattern </a:t>
            </a:r>
            <a:r>
              <a:rPr lang="en-US" sz="2499" dirty="0" err="1">
                <a:solidFill>
                  <a:srgbClr val="FFFFFF"/>
                </a:solidFill>
                <a:latin typeface="Open Sans"/>
                <a:ea typeface="Open Sans"/>
                <a:cs typeface="Open Sans"/>
                <a:sym typeface="Open Sans"/>
              </a:rPr>
              <a:t>temporels</a:t>
            </a:r>
            <a:r>
              <a:rPr lang="en-US" sz="2499" dirty="0">
                <a:solidFill>
                  <a:srgbClr val="FFFFFF"/>
                </a:solidFill>
                <a:latin typeface="Open Sans"/>
                <a:ea typeface="Open Sans"/>
                <a:cs typeface="Open Sans"/>
                <a:sym typeface="Open Sans"/>
              </a:rPr>
              <a:t>.</a:t>
            </a:r>
          </a:p>
        </p:txBody>
      </p:sp>
      <p:grpSp>
        <p:nvGrpSpPr>
          <p:cNvPr id="8" name="Group 8"/>
          <p:cNvGrpSpPr/>
          <p:nvPr/>
        </p:nvGrpSpPr>
        <p:grpSpPr>
          <a:xfrm>
            <a:off x="6249998" y="1283025"/>
            <a:ext cx="5241874" cy="669452"/>
            <a:chOff x="0" y="0"/>
            <a:chExt cx="3334801" cy="425895"/>
          </a:xfrm>
        </p:grpSpPr>
        <p:sp>
          <p:nvSpPr>
            <p:cNvPr id="9" name="Freeform 9"/>
            <p:cNvSpPr/>
            <p:nvPr/>
          </p:nvSpPr>
          <p:spPr>
            <a:xfrm>
              <a:off x="0" y="0"/>
              <a:ext cx="3334801" cy="425895"/>
            </a:xfrm>
            <a:custGeom>
              <a:avLst/>
              <a:gdLst/>
              <a:ahLst/>
              <a:cxnLst/>
              <a:rect l="l" t="t" r="r" b="b"/>
              <a:pathLst>
                <a:path w="3334801" h="425895">
                  <a:moveTo>
                    <a:pt x="3131601" y="0"/>
                  </a:moveTo>
                  <a:cubicBezTo>
                    <a:pt x="3243825" y="0"/>
                    <a:pt x="3334801" y="95340"/>
                    <a:pt x="3334801" y="212948"/>
                  </a:cubicBezTo>
                  <a:cubicBezTo>
                    <a:pt x="3334801" y="330556"/>
                    <a:pt x="3243825" y="425895"/>
                    <a:pt x="3131601"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10" name="TextBox 10"/>
            <p:cNvSpPr txBox="1"/>
            <p:nvPr/>
          </p:nvSpPr>
          <p:spPr>
            <a:xfrm>
              <a:off x="0" y="-47625"/>
              <a:ext cx="3334801" cy="473520"/>
            </a:xfrm>
            <a:prstGeom prst="rect">
              <a:avLst/>
            </a:prstGeom>
          </p:spPr>
          <p:txBody>
            <a:bodyPr lIns="50800" tIns="50800" rIns="50800" bIns="50800" rtlCol="0" anchor="ctr"/>
            <a:lstStyle/>
            <a:p>
              <a:pPr algn="ctr">
                <a:lnSpc>
                  <a:spcPts val="3219"/>
                </a:lnSpc>
              </a:pPr>
              <a:r>
                <a:rPr lang="en-US" sz="2299" b="1">
                  <a:solidFill>
                    <a:srgbClr val="FFFFFF"/>
                  </a:solidFill>
                  <a:latin typeface="Garet Bold"/>
                  <a:ea typeface="Garet Bold"/>
                  <a:cs typeface="Garet Bold"/>
                  <a:sym typeface="Garet Bold"/>
                </a:rPr>
                <a:t>Montants agrégés par client: </a:t>
              </a:r>
            </a:p>
          </p:txBody>
        </p:sp>
      </p:grpSp>
      <p:grpSp>
        <p:nvGrpSpPr>
          <p:cNvPr id="11" name="Group 11"/>
          <p:cNvGrpSpPr/>
          <p:nvPr/>
        </p:nvGrpSpPr>
        <p:grpSpPr>
          <a:xfrm>
            <a:off x="6017822" y="2164062"/>
            <a:ext cx="5988350" cy="2522238"/>
            <a:chOff x="0" y="0"/>
            <a:chExt cx="1577179" cy="664293"/>
          </a:xfrm>
        </p:grpSpPr>
        <p:sp>
          <p:nvSpPr>
            <p:cNvPr id="12" name="Freeform 12"/>
            <p:cNvSpPr/>
            <p:nvPr/>
          </p:nvSpPr>
          <p:spPr>
            <a:xfrm>
              <a:off x="0" y="0"/>
              <a:ext cx="1577179" cy="664293"/>
            </a:xfrm>
            <a:custGeom>
              <a:avLst/>
              <a:gdLst/>
              <a:ahLst/>
              <a:cxnLst/>
              <a:rect l="l" t="t" r="r" b="b"/>
              <a:pathLst>
                <a:path w="1577179" h="664293">
                  <a:moveTo>
                    <a:pt x="65934" y="0"/>
                  </a:moveTo>
                  <a:lnTo>
                    <a:pt x="1511244" y="0"/>
                  </a:lnTo>
                  <a:cubicBezTo>
                    <a:pt x="1528731" y="0"/>
                    <a:pt x="1545502" y="6947"/>
                    <a:pt x="1557867" y="19312"/>
                  </a:cubicBezTo>
                  <a:cubicBezTo>
                    <a:pt x="1570232" y="31677"/>
                    <a:pt x="1577179" y="48447"/>
                    <a:pt x="1577179" y="65934"/>
                  </a:cubicBezTo>
                  <a:lnTo>
                    <a:pt x="1577179" y="598359"/>
                  </a:lnTo>
                  <a:cubicBezTo>
                    <a:pt x="1577179" y="615846"/>
                    <a:pt x="1570232" y="632616"/>
                    <a:pt x="1557867" y="644981"/>
                  </a:cubicBezTo>
                  <a:cubicBezTo>
                    <a:pt x="1545502" y="657346"/>
                    <a:pt x="1528731" y="664293"/>
                    <a:pt x="1511244" y="664293"/>
                  </a:cubicBezTo>
                  <a:lnTo>
                    <a:pt x="65934" y="664293"/>
                  </a:lnTo>
                  <a:cubicBezTo>
                    <a:pt x="48447" y="664293"/>
                    <a:pt x="31677" y="657346"/>
                    <a:pt x="19312" y="644981"/>
                  </a:cubicBezTo>
                  <a:cubicBezTo>
                    <a:pt x="6947" y="632616"/>
                    <a:pt x="0" y="615846"/>
                    <a:pt x="0" y="598359"/>
                  </a:cubicBezTo>
                  <a:lnTo>
                    <a:pt x="0" y="65934"/>
                  </a:lnTo>
                  <a:cubicBezTo>
                    <a:pt x="0" y="48447"/>
                    <a:pt x="6947" y="31677"/>
                    <a:pt x="19312" y="19312"/>
                  </a:cubicBezTo>
                  <a:cubicBezTo>
                    <a:pt x="31677" y="6947"/>
                    <a:pt x="48447" y="0"/>
                    <a:pt x="65934" y="0"/>
                  </a:cubicBezTo>
                  <a:close/>
                </a:path>
              </a:pathLst>
            </a:custGeom>
            <a:solidFill>
              <a:srgbClr val="E8ECEC"/>
            </a:solidFill>
          </p:spPr>
          <p:txBody>
            <a:bodyPr/>
            <a:lstStyle/>
            <a:p>
              <a:endParaRPr lang="fr-FR"/>
            </a:p>
          </p:txBody>
        </p:sp>
        <p:sp>
          <p:nvSpPr>
            <p:cNvPr id="13" name="TextBox 13"/>
            <p:cNvSpPr txBox="1"/>
            <p:nvPr/>
          </p:nvSpPr>
          <p:spPr>
            <a:xfrm>
              <a:off x="0" y="-38100"/>
              <a:ext cx="1577179" cy="70239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179030" y="2285314"/>
            <a:ext cx="5519065" cy="1836420"/>
          </a:xfrm>
          <a:prstGeom prst="rect">
            <a:avLst/>
          </a:prstGeom>
        </p:spPr>
        <p:txBody>
          <a:bodyPr lIns="0" tIns="0" rIns="0" bIns="0" rtlCol="0" anchor="t">
            <a:spAutoFit/>
          </a:bodyPr>
          <a:lstStyle/>
          <a:p>
            <a:pPr algn="just">
              <a:lnSpc>
                <a:spcPts val="3720"/>
              </a:lnSpc>
            </a:pPr>
            <a:r>
              <a:rPr lang="en-US" sz="2400">
                <a:solidFill>
                  <a:srgbClr val="000000"/>
                </a:solidFill>
                <a:latin typeface="Open Sans"/>
                <a:ea typeface="Open Sans"/>
                <a:cs typeface="Open Sans"/>
                <a:sym typeface="Open Sans"/>
              </a:rPr>
              <a:t>A ce niveau nous avons créer deux variables:</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CustomerId_abs_amount_sum</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log_CustomerId_abs_amount_sum</a:t>
            </a:r>
          </a:p>
        </p:txBody>
      </p:sp>
      <p:grpSp>
        <p:nvGrpSpPr>
          <p:cNvPr id="15" name="Group 15"/>
          <p:cNvGrpSpPr/>
          <p:nvPr/>
        </p:nvGrpSpPr>
        <p:grpSpPr>
          <a:xfrm>
            <a:off x="6218205" y="5143500"/>
            <a:ext cx="5479890" cy="669452"/>
            <a:chOff x="0" y="0"/>
            <a:chExt cx="3486223" cy="425895"/>
          </a:xfrm>
        </p:grpSpPr>
        <p:sp>
          <p:nvSpPr>
            <p:cNvPr id="16" name="Freeform 16"/>
            <p:cNvSpPr/>
            <p:nvPr/>
          </p:nvSpPr>
          <p:spPr>
            <a:xfrm>
              <a:off x="0" y="0"/>
              <a:ext cx="3486224" cy="425895"/>
            </a:xfrm>
            <a:custGeom>
              <a:avLst/>
              <a:gdLst/>
              <a:ahLst/>
              <a:cxnLst/>
              <a:rect l="l" t="t" r="r" b="b"/>
              <a:pathLst>
                <a:path w="3486224" h="425895">
                  <a:moveTo>
                    <a:pt x="3283024" y="0"/>
                  </a:moveTo>
                  <a:cubicBezTo>
                    <a:pt x="3395248" y="0"/>
                    <a:pt x="3486224" y="95340"/>
                    <a:pt x="3486224" y="212948"/>
                  </a:cubicBezTo>
                  <a:cubicBezTo>
                    <a:pt x="3486224" y="330556"/>
                    <a:pt x="3395248" y="425895"/>
                    <a:pt x="3283024"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17" name="TextBox 17"/>
            <p:cNvSpPr txBox="1"/>
            <p:nvPr/>
          </p:nvSpPr>
          <p:spPr>
            <a:xfrm>
              <a:off x="0" y="-38100"/>
              <a:ext cx="3486223" cy="463995"/>
            </a:xfrm>
            <a:prstGeom prst="rect">
              <a:avLst/>
            </a:prstGeom>
          </p:spPr>
          <p:txBody>
            <a:bodyPr lIns="50800" tIns="50800" rIns="50800" bIns="50800" rtlCol="0" anchor="ctr"/>
            <a:lstStyle/>
            <a:p>
              <a:pPr algn="ctr">
                <a:lnSpc>
                  <a:spcPts val="3079"/>
                </a:lnSpc>
              </a:pPr>
              <a:r>
                <a:rPr lang="en-US" sz="2199" b="1">
                  <a:solidFill>
                    <a:srgbClr val="FFFFFF"/>
                  </a:solidFill>
                  <a:latin typeface="Garet Bold"/>
                  <a:ea typeface="Garet Bold"/>
                  <a:cs typeface="Garet Bold"/>
                  <a:sym typeface="Garet Bold"/>
                </a:rPr>
                <a:t>Ecart  montant estimé vs réel</a:t>
              </a:r>
            </a:p>
          </p:txBody>
        </p:sp>
      </p:grpSp>
      <p:grpSp>
        <p:nvGrpSpPr>
          <p:cNvPr id="18" name="Group 18"/>
          <p:cNvGrpSpPr/>
          <p:nvPr/>
        </p:nvGrpSpPr>
        <p:grpSpPr>
          <a:xfrm>
            <a:off x="6043775" y="5885629"/>
            <a:ext cx="5654320" cy="2885388"/>
            <a:chOff x="0" y="0"/>
            <a:chExt cx="1489204" cy="759938"/>
          </a:xfrm>
        </p:grpSpPr>
        <p:sp>
          <p:nvSpPr>
            <p:cNvPr id="19" name="Freeform 19"/>
            <p:cNvSpPr/>
            <p:nvPr/>
          </p:nvSpPr>
          <p:spPr>
            <a:xfrm>
              <a:off x="0" y="0"/>
              <a:ext cx="1489204" cy="759938"/>
            </a:xfrm>
            <a:custGeom>
              <a:avLst/>
              <a:gdLst/>
              <a:ahLst/>
              <a:cxnLst/>
              <a:rect l="l" t="t" r="r" b="b"/>
              <a:pathLst>
                <a:path w="1489204" h="759938">
                  <a:moveTo>
                    <a:pt x="69829" y="0"/>
                  </a:moveTo>
                  <a:lnTo>
                    <a:pt x="1419374" y="0"/>
                  </a:lnTo>
                  <a:cubicBezTo>
                    <a:pt x="1437894" y="0"/>
                    <a:pt x="1455656" y="7357"/>
                    <a:pt x="1468751" y="20453"/>
                  </a:cubicBezTo>
                  <a:cubicBezTo>
                    <a:pt x="1481847" y="33548"/>
                    <a:pt x="1489204" y="51310"/>
                    <a:pt x="1489204" y="69829"/>
                  </a:cubicBezTo>
                  <a:lnTo>
                    <a:pt x="1489204" y="690108"/>
                  </a:lnTo>
                  <a:cubicBezTo>
                    <a:pt x="1489204" y="728674"/>
                    <a:pt x="1457940" y="759938"/>
                    <a:pt x="1419374" y="759938"/>
                  </a:cubicBezTo>
                  <a:lnTo>
                    <a:pt x="69829" y="759938"/>
                  </a:lnTo>
                  <a:cubicBezTo>
                    <a:pt x="31264" y="759938"/>
                    <a:pt x="0" y="728674"/>
                    <a:pt x="0" y="690108"/>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20" name="TextBox 20"/>
            <p:cNvSpPr txBox="1"/>
            <p:nvPr/>
          </p:nvSpPr>
          <p:spPr>
            <a:xfrm>
              <a:off x="0" y="-38100"/>
              <a:ext cx="1489204" cy="798038"/>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535705" y="6192414"/>
            <a:ext cx="5009127"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Amount_Value_Ecart : différence entre la valeur estimée (Value) et le montant réellement traité (Amount.abs()), pour détecter d’éventuelles incohérences.</a:t>
            </a:r>
          </a:p>
        </p:txBody>
      </p:sp>
      <p:grpSp>
        <p:nvGrpSpPr>
          <p:cNvPr id="22" name="Group 22"/>
          <p:cNvGrpSpPr/>
          <p:nvPr/>
        </p:nvGrpSpPr>
        <p:grpSpPr>
          <a:xfrm>
            <a:off x="12355780" y="1283025"/>
            <a:ext cx="5654320" cy="927100"/>
            <a:chOff x="0" y="0"/>
            <a:chExt cx="3597193" cy="589807"/>
          </a:xfrm>
        </p:grpSpPr>
        <p:sp>
          <p:nvSpPr>
            <p:cNvPr id="23" name="Freeform 23"/>
            <p:cNvSpPr/>
            <p:nvPr/>
          </p:nvSpPr>
          <p:spPr>
            <a:xfrm>
              <a:off x="0" y="0"/>
              <a:ext cx="3597193" cy="589807"/>
            </a:xfrm>
            <a:custGeom>
              <a:avLst/>
              <a:gdLst/>
              <a:ahLst/>
              <a:cxnLst/>
              <a:rect l="l" t="t" r="r" b="b"/>
              <a:pathLst>
                <a:path w="3597193" h="589807">
                  <a:moveTo>
                    <a:pt x="3393993" y="0"/>
                  </a:moveTo>
                  <a:cubicBezTo>
                    <a:pt x="3506217" y="0"/>
                    <a:pt x="3597193" y="132033"/>
                    <a:pt x="3597193" y="294903"/>
                  </a:cubicBezTo>
                  <a:cubicBezTo>
                    <a:pt x="3597193" y="457774"/>
                    <a:pt x="3506217" y="589807"/>
                    <a:pt x="3393993" y="589807"/>
                  </a:cubicBezTo>
                  <a:lnTo>
                    <a:pt x="203200" y="589807"/>
                  </a:lnTo>
                  <a:cubicBezTo>
                    <a:pt x="90976" y="589807"/>
                    <a:pt x="0" y="457774"/>
                    <a:pt x="0" y="294903"/>
                  </a:cubicBezTo>
                  <a:cubicBezTo>
                    <a:pt x="0" y="132033"/>
                    <a:pt x="90976" y="0"/>
                    <a:pt x="203200" y="0"/>
                  </a:cubicBezTo>
                  <a:close/>
                </a:path>
              </a:pathLst>
            </a:custGeom>
            <a:solidFill>
              <a:srgbClr val="375EAA"/>
            </a:solidFill>
          </p:spPr>
          <p:txBody>
            <a:bodyPr/>
            <a:lstStyle/>
            <a:p>
              <a:endParaRPr lang="fr-FR"/>
            </a:p>
          </p:txBody>
        </p:sp>
        <p:sp>
          <p:nvSpPr>
            <p:cNvPr id="24" name="TextBox 24"/>
            <p:cNvSpPr txBox="1"/>
            <p:nvPr/>
          </p:nvSpPr>
          <p:spPr>
            <a:xfrm>
              <a:off x="0" y="-38100"/>
              <a:ext cx="3597193" cy="627907"/>
            </a:xfrm>
            <a:prstGeom prst="rect">
              <a:avLst/>
            </a:prstGeom>
          </p:spPr>
          <p:txBody>
            <a:bodyPr lIns="50800" tIns="50800" rIns="50800" bIns="50800" rtlCol="0" anchor="ctr"/>
            <a:lstStyle/>
            <a:p>
              <a:pPr algn="ctr">
                <a:lnSpc>
                  <a:spcPts val="3079"/>
                </a:lnSpc>
              </a:pPr>
              <a:r>
                <a:rPr lang="en-US" sz="2199" b="1">
                  <a:solidFill>
                    <a:srgbClr val="FFFFFF"/>
                  </a:solidFill>
                  <a:latin typeface="Garet Bold"/>
                  <a:ea typeface="Garet Bold"/>
                  <a:cs typeface="Garet Bold"/>
                  <a:sym typeface="Garet Bold"/>
                </a:rPr>
                <a:t>Statistiques de fréquence et de dispersion</a:t>
              </a:r>
            </a:p>
          </p:txBody>
        </p:sp>
      </p:grpSp>
      <p:grpSp>
        <p:nvGrpSpPr>
          <p:cNvPr id="25" name="Group 25"/>
          <p:cNvGrpSpPr/>
          <p:nvPr/>
        </p:nvGrpSpPr>
        <p:grpSpPr>
          <a:xfrm>
            <a:off x="12355780" y="2289500"/>
            <a:ext cx="5654320" cy="1954055"/>
            <a:chOff x="0" y="0"/>
            <a:chExt cx="1489204" cy="514648"/>
          </a:xfrm>
        </p:grpSpPr>
        <p:sp>
          <p:nvSpPr>
            <p:cNvPr id="26" name="Freeform 26"/>
            <p:cNvSpPr/>
            <p:nvPr/>
          </p:nvSpPr>
          <p:spPr>
            <a:xfrm>
              <a:off x="0" y="0"/>
              <a:ext cx="1489204" cy="514648"/>
            </a:xfrm>
            <a:custGeom>
              <a:avLst/>
              <a:gdLst/>
              <a:ahLst/>
              <a:cxnLst/>
              <a:rect l="l" t="t" r="r" b="b"/>
              <a:pathLst>
                <a:path w="1489204" h="514648">
                  <a:moveTo>
                    <a:pt x="69829" y="0"/>
                  </a:moveTo>
                  <a:lnTo>
                    <a:pt x="1419374" y="0"/>
                  </a:lnTo>
                  <a:cubicBezTo>
                    <a:pt x="1437894" y="0"/>
                    <a:pt x="1455656" y="7357"/>
                    <a:pt x="1468751" y="20453"/>
                  </a:cubicBezTo>
                  <a:cubicBezTo>
                    <a:pt x="1481847" y="33548"/>
                    <a:pt x="1489204" y="51310"/>
                    <a:pt x="1489204" y="69829"/>
                  </a:cubicBezTo>
                  <a:lnTo>
                    <a:pt x="1489204" y="444819"/>
                  </a:lnTo>
                  <a:cubicBezTo>
                    <a:pt x="1489204" y="483384"/>
                    <a:pt x="1457940" y="514648"/>
                    <a:pt x="1419374" y="514648"/>
                  </a:cubicBezTo>
                  <a:lnTo>
                    <a:pt x="69829" y="514648"/>
                  </a:lnTo>
                  <a:cubicBezTo>
                    <a:pt x="51310" y="514648"/>
                    <a:pt x="33548" y="507291"/>
                    <a:pt x="20453" y="494196"/>
                  </a:cubicBezTo>
                  <a:cubicBezTo>
                    <a:pt x="7357" y="481100"/>
                    <a:pt x="0" y="463339"/>
                    <a:pt x="0" y="444819"/>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27" name="TextBox 27"/>
            <p:cNvSpPr txBox="1"/>
            <p:nvPr/>
          </p:nvSpPr>
          <p:spPr>
            <a:xfrm>
              <a:off x="0" y="-38100"/>
              <a:ext cx="1489204" cy="552748"/>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2531976" y="2381972"/>
            <a:ext cx="5339971" cy="1369695"/>
          </a:xfrm>
          <a:prstGeom prst="rect">
            <a:avLst/>
          </a:prstGeom>
        </p:spPr>
        <p:txBody>
          <a:bodyPr lIns="0" tIns="0" rIns="0" bIns="0" rtlCol="0" anchor="t">
            <a:spAutoFit/>
          </a:bodyPr>
          <a:lstStyle/>
          <a:p>
            <a:pPr algn="just">
              <a:lnSpc>
                <a:spcPts val="3720"/>
              </a:lnSpc>
            </a:pPr>
            <a:r>
              <a:rPr lang="en-US" sz="2400">
                <a:solidFill>
                  <a:srgbClr val="000000"/>
                </a:solidFill>
                <a:latin typeface="Open Sans"/>
                <a:ea typeface="Open Sans"/>
                <a:cs typeface="Open Sans"/>
                <a:sym typeface="Open Sans"/>
              </a:rPr>
              <a:t>A ce niveau nous distinguons:</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SubscriptionId_transaction_count</a:t>
            </a:r>
          </a:p>
          <a:p>
            <a:pPr marL="518160" lvl="1" indent="-259080" algn="just">
              <a:lnSpc>
                <a:spcPts val="3720"/>
              </a:lnSpc>
              <a:buFont typeface="Arial"/>
              <a:buChar char="•"/>
            </a:pPr>
            <a:r>
              <a:rPr lang="en-US" sz="2400">
                <a:solidFill>
                  <a:srgbClr val="000000"/>
                </a:solidFill>
                <a:latin typeface="Open Sans"/>
                <a:ea typeface="Open Sans"/>
                <a:cs typeface="Open Sans"/>
                <a:sym typeface="Open Sans"/>
              </a:rPr>
              <a:t>CustomerId_abs_amount_std</a:t>
            </a:r>
          </a:p>
        </p:txBody>
      </p:sp>
      <p:grpSp>
        <p:nvGrpSpPr>
          <p:cNvPr id="29" name="Group 29"/>
          <p:cNvGrpSpPr/>
          <p:nvPr/>
        </p:nvGrpSpPr>
        <p:grpSpPr>
          <a:xfrm>
            <a:off x="12531976" y="5211588"/>
            <a:ext cx="5039276" cy="669452"/>
            <a:chOff x="0" y="0"/>
            <a:chExt cx="3205911" cy="425895"/>
          </a:xfrm>
        </p:grpSpPr>
        <p:sp>
          <p:nvSpPr>
            <p:cNvPr id="30" name="Freeform 30"/>
            <p:cNvSpPr/>
            <p:nvPr/>
          </p:nvSpPr>
          <p:spPr>
            <a:xfrm>
              <a:off x="0" y="0"/>
              <a:ext cx="3205911" cy="425895"/>
            </a:xfrm>
            <a:custGeom>
              <a:avLst/>
              <a:gdLst/>
              <a:ahLst/>
              <a:cxnLst/>
              <a:rect l="l" t="t" r="r" b="b"/>
              <a:pathLst>
                <a:path w="3205911" h="425895">
                  <a:moveTo>
                    <a:pt x="3002711" y="0"/>
                  </a:moveTo>
                  <a:cubicBezTo>
                    <a:pt x="3114935" y="0"/>
                    <a:pt x="3205911" y="95340"/>
                    <a:pt x="3205911" y="212948"/>
                  </a:cubicBezTo>
                  <a:cubicBezTo>
                    <a:pt x="3205911" y="330556"/>
                    <a:pt x="3114935" y="425895"/>
                    <a:pt x="3002711"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31" name="TextBox 31"/>
            <p:cNvSpPr txBox="1"/>
            <p:nvPr/>
          </p:nvSpPr>
          <p:spPr>
            <a:xfrm>
              <a:off x="0" y="-47625"/>
              <a:ext cx="3205911" cy="473520"/>
            </a:xfrm>
            <a:prstGeom prst="rect">
              <a:avLst/>
            </a:prstGeom>
          </p:spPr>
          <p:txBody>
            <a:bodyPr lIns="50800" tIns="50800" rIns="50800" bIns="50800" rtlCol="0" anchor="ctr"/>
            <a:lstStyle/>
            <a:p>
              <a:pPr algn="ctr">
                <a:lnSpc>
                  <a:spcPts val="3219"/>
                </a:lnSpc>
              </a:pPr>
              <a:r>
                <a:rPr lang="en-US" sz="2299" b="1">
                  <a:solidFill>
                    <a:srgbClr val="FFFFFF"/>
                  </a:solidFill>
                  <a:latin typeface="Garet Bold"/>
                  <a:ea typeface="Garet Bold"/>
                  <a:cs typeface="Garet Bold"/>
                  <a:sym typeface="Garet Bold"/>
                </a:rPr>
                <a:t>Caractéistique temporelles: </a:t>
              </a:r>
            </a:p>
          </p:txBody>
        </p:sp>
      </p:grpSp>
      <p:grpSp>
        <p:nvGrpSpPr>
          <p:cNvPr id="32" name="Group 32"/>
          <p:cNvGrpSpPr/>
          <p:nvPr/>
        </p:nvGrpSpPr>
        <p:grpSpPr>
          <a:xfrm>
            <a:off x="12336270" y="6071541"/>
            <a:ext cx="5535677" cy="2424018"/>
            <a:chOff x="0" y="0"/>
            <a:chExt cx="1457956" cy="638425"/>
          </a:xfrm>
        </p:grpSpPr>
        <p:sp>
          <p:nvSpPr>
            <p:cNvPr id="33" name="Freeform 33"/>
            <p:cNvSpPr/>
            <p:nvPr/>
          </p:nvSpPr>
          <p:spPr>
            <a:xfrm>
              <a:off x="0" y="0"/>
              <a:ext cx="1457956" cy="638425"/>
            </a:xfrm>
            <a:custGeom>
              <a:avLst/>
              <a:gdLst/>
              <a:ahLst/>
              <a:cxnLst/>
              <a:rect l="l" t="t" r="r" b="b"/>
              <a:pathLst>
                <a:path w="1457956" h="638425">
                  <a:moveTo>
                    <a:pt x="71326" y="0"/>
                  </a:moveTo>
                  <a:lnTo>
                    <a:pt x="1386630" y="0"/>
                  </a:lnTo>
                  <a:cubicBezTo>
                    <a:pt x="1405547" y="0"/>
                    <a:pt x="1423689" y="7515"/>
                    <a:pt x="1437065" y="20891"/>
                  </a:cubicBezTo>
                  <a:cubicBezTo>
                    <a:pt x="1450441" y="34267"/>
                    <a:pt x="1457956" y="52409"/>
                    <a:pt x="1457956" y="71326"/>
                  </a:cubicBezTo>
                  <a:lnTo>
                    <a:pt x="1457956" y="567099"/>
                  </a:lnTo>
                  <a:cubicBezTo>
                    <a:pt x="1457956" y="606491"/>
                    <a:pt x="1426022" y="638425"/>
                    <a:pt x="1386630" y="638425"/>
                  </a:cubicBezTo>
                  <a:lnTo>
                    <a:pt x="71326" y="638425"/>
                  </a:lnTo>
                  <a:cubicBezTo>
                    <a:pt x="31934" y="638425"/>
                    <a:pt x="0" y="606491"/>
                    <a:pt x="0" y="567099"/>
                  </a:cubicBezTo>
                  <a:lnTo>
                    <a:pt x="0" y="71326"/>
                  </a:lnTo>
                  <a:cubicBezTo>
                    <a:pt x="0" y="31934"/>
                    <a:pt x="31934" y="0"/>
                    <a:pt x="71326" y="0"/>
                  </a:cubicBezTo>
                  <a:close/>
                </a:path>
              </a:pathLst>
            </a:custGeom>
            <a:solidFill>
              <a:srgbClr val="E8ECEC"/>
            </a:solidFill>
          </p:spPr>
          <p:txBody>
            <a:bodyPr/>
            <a:lstStyle/>
            <a:p>
              <a:endParaRPr lang="fr-FR"/>
            </a:p>
          </p:txBody>
        </p:sp>
        <p:sp>
          <p:nvSpPr>
            <p:cNvPr id="34" name="TextBox 34"/>
            <p:cNvSpPr txBox="1"/>
            <p:nvPr/>
          </p:nvSpPr>
          <p:spPr>
            <a:xfrm>
              <a:off x="0" y="-38100"/>
              <a:ext cx="1457956" cy="676525"/>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2925234" y="6122455"/>
            <a:ext cx="4754062" cy="1917700"/>
          </a:xfrm>
          <a:prstGeom prst="rect">
            <a:avLst/>
          </a:prstGeom>
        </p:spPr>
        <p:txBody>
          <a:bodyPr lIns="0" tIns="0" rIns="0" bIns="0" rtlCol="0" anchor="t">
            <a:spAutoFit/>
          </a:bodyPr>
          <a:lstStyle/>
          <a:p>
            <a:pPr marL="539749" lvl="1" indent="-269875" algn="just">
              <a:lnSpc>
                <a:spcPts val="3874"/>
              </a:lnSpc>
              <a:buFont typeface="Arial"/>
              <a:buChar char="•"/>
            </a:pPr>
            <a:r>
              <a:rPr lang="en-US" sz="2499">
                <a:solidFill>
                  <a:srgbClr val="000000"/>
                </a:solidFill>
                <a:latin typeface="Open Sans"/>
                <a:ea typeface="Open Sans"/>
                <a:cs typeface="Open Sans"/>
                <a:sym typeface="Open Sans"/>
              </a:rPr>
              <a:t>TransactionType</a:t>
            </a:r>
          </a:p>
          <a:p>
            <a:pPr marL="539749" lvl="1" indent="-269875" algn="l">
              <a:lnSpc>
                <a:spcPts val="3874"/>
              </a:lnSpc>
              <a:buFont typeface="Arial"/>
              <a:buChar char="•"/>
            </a:pPr>
            <a:r>
              <a:rPr lang="en-US" sz="2499" u="none" strike="noStrike">
                <a:solidFill>
                  <a:srgbClr val="000000"/>
                </a:solidFill>
                <a:latin typeface="Open Sans"/>
                <a:ea typeface="Open Sans"/>
                <a:cs typeface="Open Sans"/>
                <a:sym typeface="Open Sans"/>
              </a:rPr>
              <a:t>TransactionHour et TransactionDay</a:t>
            </a:r>
          </a:p>
          <a:p>
            <a:pPr marL="539749" lvl="1" indent="-269875" algn="just">
              <a:lnSpc>
                <a:spcPts val="3874"/>
              </a:lnSpc>
              <a:buFont typeface="Arial"/>
              <a:buChar char="•"/>
            </a:pPr>
            <a:r>
              <a:rPr lang="en-US" sz="2499" u="none" strike="noStrike">
                <a:solidFill>
                  <a:srgbClr val="000000"/>
                </a:solidFill>
                <a:latin typeface="Open Sans"/>
                <a:ea typeface="Open Sans"/>
                <a:cs typeface="Open Sans"/>
                <a:sym typeface="Open Sans"/>
              </a:rPr>
              <a:t>MomentOfDay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118" y="0"/>
            <a:ext cx="5760512" cy="10287000"/>
            <a:chOff x="0" y="0"/>
            <a:chExt cx="1517172" cy="2709333"/>
          </a:xfrm>
        </p:grpSpPr>
        <p:sp>
          <p:nvSpPr>
            <p:cNvPr id="3" name="Freeform 3"/>
            <p:cNvSpPr/>
            <p:nvPr/>
          </p:nvSpPr>
          <p:spPr>
            <a:xfrm>
              <a:off x="0" y="0"/>
              <a:ext cx="1517172" cy="2709333"/>
            </a:xfrm>
            <a:custGeom>
              <a:avLst/>
              <a:gdLst/>
              <a:ahLst/>
              <a:cxnLst/>
              <a:rect l="l" t="t" r="r" b="b"/>
              <a:pathLst>
                <a:path w="1517172" h="2709333">
                  <a:moveTo>
                    <a:pt x="0" y="0"/>
                  </a:moveTo>
                  <a:lnTo>
                    <a:pt x="1517172" y="0"/>
                  </a:lnTo>
                  <a:lnTo>
                    <a:pt x="1517172" y="2709333"/>
                  </a:lnTo>
                  <a:lnTo>
                    <a:pt x="0" y="2709333"/>
                  </a:lnTo>
                  <a:close/>
                </a:path>
              </a:pathLst>
            </a:custGeom>
            <a:solidFill>
              <a:srgbClr val="375EAA"/>
            </a:solidFill>
          </p:spPr>
          <p:txBody>
            <a:bodyPr/>
            <a:lstStyle/>
            <a:p>
              <a:endParaRPr lang="fr-FR"/>
            </a:p>
          </p:txBody>
        </p:sp>
        <p:sp>
          <p:nvSpPr>
            <p:cNvPr id="4" name="TextBox 4"/>
            <p:cNvSpPr txBox="1"/>
            <p:nvPr/>
          </p:nvSpPr>
          <p:spPr>
            <a:xfrm>
              <a:off x="0" y="-38100"/>
              <a:ext cx="151717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4262553"/>
            <a:ext cx="1310100" cy="0"/>
          </a:xfrm>
          <a:prstGeom prst="line">
            <a:avLst/>
          </a:prstGeom>
          <a:ln w="95250" cap="flat">
            <a:solidFill>
              <a:srgbClr val="FFFFFF"/>
            </a:solidFill>
            <a:prstDash val="solid"/>
            <a:headEnd type="none" w="sm" len="sm"/>
            <a:tailEnd type="none" w="sm" len="sm"/>
          </a:ln>
        </p:spPr>
        <p:txBody>
          <a:bodyPr/>
          <a:lstStyle/>
          <a:p>
            <a:endParaRPr lang="fr-FR"/>
          </a:p>
        </p:txBody>
      </p:sp>
      <p:sp>
        <p:nvSpPr>
          <p:cNvPr id="6" name="TextBox 6"/>
          <p:cNvSpPr txBox="1"/>
          <p:nvPr/>
        </p:nvSpPr>
        <p:spPr>
          <a:xfrm>
            <a:off x="839945" y="363590"/>
            <a:ext cx="4568944" cy="3511551"/>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RECODAGE DE VARIABLES EXISTANTES</a:t>
            </a:r>
          </a:p>
        </p:txBody>
      </p:sp>
      <p:sp>
        <p:nvSpPr>
          <p:cNvPr id="7" name="TextBox 7"/>
          <p:cNvSpPr txBox="1"/>
          <p:nvPr/>
        </p:nvSpPr>
        <p:spPr>
          <a:xfrm>
            <a:off x="205038" y="5456769"/>
            <a:ext cx="5522670" cy="2403475"/>
          </a:xfrm>
          <a:prstGeom prst="rect">
            <a:avLst/>
          </a:prstGeom>
        </p:spPr>
        <p:txBody>
          <a:bodyPr lIns="0" tIns="0" rIns="0" bIns="0" rtlCol="0" anchor="t">
            <a:spAutoFit/>
          </a:bodyPr>
          <a:lstStyle/>
          <a:p>
            <a:pPr marL="0" lvl="0" indent="0" algn="just">
              <a:lnSpc>
                <a:spcPts val="3874"/>
              </a:lnSpc>
            </a:pPr>
            <a:r>
              <a:rPr lang="en-US" sz="2499">
                <a:solidFill>
                  <a:srgbClr val="FFFFFF"/>
                </a:solidFill>
                <a:latin typeface="Open Sans"/>
                <a:ea typeface="Open Sans"/>
                <a:cs typeface="Open Sans"/>
                <a:sym typeface="Open Sans"/>
              </a:rPr>
              <a:t>Plusieurs variables initialement trop fines ou déséquilibrées sont regroupées pour réduire la cardinalité et ainsi isoler les catégories fréquentes des “autres” :</a:t>
            </a:r>
          </a:p>
        </p:txBody>
      </p:sp>
      <p:grpSp>
        <p:nvGrpSpPr>
          <p:cNvPr id="8" name="Group 8"/>
          <p:cNvGrpSpPr/>
          <p:nvPr/>
        </p:nvGrpSpPr>
        <p:grpSpPr>
          <a:xfrm>
            <a:off x="6246680" y="1093305"/>
            <a:ext cx="5654320" cy="2945130"/>
            <a:chOff x="0" y="0"/>
            <a:chExt cx="7539094" cy="3926840"/>
          </a:xfrm>
        </p:grpSpPr>
        <p:grpSp>
          <p:nvGrpSpPr>
            <p:cNvPr id="9" name="Group 9"/>
            <p:cNvGrpSpPr/>
            <p:nvPr/>
          </p:nvGrpSpPr>
          <p:grpSpPr>
            <a:xfrm>
              <a:off x="471703" y="0"/>
              <a:ext cx="6863040" cy="892603"/>
              <a:chOff x="0" y="0"/>
              <a:chExt cx="3274622" cy="425895"/>
            </a:xfrm>
          </p:grpSpPr>
          <p:sp>
            <p:nvSpPr>
              <p:cNvPr id="10" name="Freeform 10"/>
              <p:cNvSpPr/>
              <p:nvPr/>
            </p:nvSpPr>
            <p:spPr>
              <a:xfrm>
                <a:off x="0" y="0"/>
                <a:ext cx="3274622" cy="425895"/>
              </a:xfrm>
              <a:custGeom>
                <a:avLst/>
                <a:gdLst/>
                <a:ahLst/>
                <a:cxnLst/>
                <a:rect l="l" t="t" r="r" b="b"/>
                <a:pathLst>
                  <a:path w="3274622" h="425895">
                    <a:moveTo>
                      <a:pt x="3071422" y="0"/>
                    </a:moveTo>
                    <a:cubicBezTo>
                      <a:pt x="3183646" y="0"/>
                      <a:pt x="3274622" y="95340"/>
                      <a:pt x="3274622" y="212948"/>
                    </a:cubicBezTo>
                    <a:cubicBezTo>
                      <a:pt x="3274622" y="330556"/>
                      <a:pt x="3183646" y="425895"/>
                      <a:pt x="3071422"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11" name="TextBox 11"/>
              <p:cNvSpPr txBox="1"/>
              <p:nvPr/>
            </p:nvSpPr>
            <p:spPr>
              <a:xfrm>
                <a:off x="0" y="-28575"/>
                <a:ext cx="3274622"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PricingStrategy</a:t>
                </a:r>
              </a:p>
            </p:txBody>
          </p:sp>
        </p:grpSp>
        <p:grpSp>
          <p:nvGrpSpPr>
            <p:cNvPr id="12" name="Group 12"/>
            <p:cNvGrpSpPr/>
            <p:nvPr/>
          </p:nvGrpSpPr>
          <p:grpSpPr>
            <a:xfrm>
              <a:off x="0" y="1103708"/>
              <a:ext cx="7539094" cy="2605406"/>
              <a:chOff x="0" y="0"/>
              <a:chExt cx="1489204" cy="514648"/>
            </a:xfrm>
          </p:grpSpPr>
          <p:sp>
            <p:nvSpPr>
              <p:cNvPr id="13" name="Freeform 13"/>
              <p:cNvSpPr/>
              <p:nvPr/>
            </p:nvSpPr>
            <p:spPr>
              <a:xfrm>
                <a:off x="0" y="0"/>
                <a:ext cx="1489204" cy="514648"/>
              </a:xfrm>
              <a:custGeom>
                <a:avLst/>
                <a:gdLst/>
                <a:ahLst/>
                <a:cxnLst/>
                <a:rect l="l" t="t" r="r" b="b"/>
                <a:pathLst>
                  <a:path w="1489204" h="514648">
                    <a:moveTo>
                      <a:pt x="69829" y="0"/>
                    </a:moveTo>
                    <a:lnTo>
                      <a:pt x="1419374" y="0"/>
                    </a:lnTo>
                    <a:cubicBezTo>
                      <a:pt x="1437894" y="0"/>
                      <a:pt x="1455656" y="7357"/>
                      <a:pt x="1468751" y="20453"/>
                    </a:cubicBezTo>
                    <a:cubicBezTo>
                      <a:pt x="1481847" y="33548"/>
                      <a:pt x="1489204" y="51310"/>
                      <a:pt x="1489204" y="69829"/>
                    </a:cubicBezTo>
                    <a:lnTo>
                      <a:pt x="1489204" y="444819"/>
                    </a:lnTo>
                    <a:cubicBezTo>
                      <a:pt x="1489204" y="483384"/>
                      <a:pt x="1457940" y="514648"/>
                      <a:pt x="1419374" y="514648"/>
                    </a:cubicBezTo>
                    <a:lnTo>
                      <a:pt x="69829" y="514648"/>
                    </a:lnTo>
                    <a:cubicBezTo>
                      <a:pt x="51310" y="514648"/>
                      <a:pt x="33548" y="507291"/>
                      <a:pt x="20453" y="494196"/>
                    </a:cubicBezTo>
                    <a:cubicBezTo>
                      <a:pt x="7357" y="481100"/>
                      <a:pt x="0" y="463339"/>
                      <a:pt x="0" y="444819"/>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14" name="TextBox 14"/>
              <p:cNvSpPr txBox="1"/>
              <p:nvPr/>
            </p:nvSpPr>
            <p:spPr>
              <a:xfrm>
                <a:off x="0" y="-38100"/>
                <a:ext cx="1489204" cy="552748"/>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55906" y="1123527"/>
              <a:ext cx="6481281" cy="2803313"/>
            </a:xfrm>
            <a:prstGeom prst="rect">
              <a:avLst/>
            </a:prstGeom>
          </p:spPr>
          <p:txBody>
            <a:bodyPr lIns="0" tIns="0" rIns="0" bIns="0" rtlCol="0" anchor="t">
              <a:spAutoFit/>
            </a:bodyPr>
            <a:lstStyle/>
            <a:p>
              <a:pPr algn="just">
                <a:lnSpc>
                  <a:spcPts val="3410"/>
                </a:lnSpc>
              </a:pPr>
              <a:r>
                <a:rPr lang="en-US" sz="2200">
                  <a:solidFill>
                    <a:srgbClr val="000000"/>
                  </a:solidFill>
                  <a:latin typeface="Open Sans"/>
                  <a:ea typeface="Open Sans"/>
                  <a:cs typeface="Open Sans"/>
                  <a:sym typeface="Open Sans"/>
                </a:rPr>
                <a:t>Convertie en chaîne de caractères puis recodée pour ne garder que les stratégies “2” et “4”, le reste passant en “Other”.</a:t>
              </a:r>
            </a:p>
            <a:p>
              <a:pPr marL="0" lvl="0" indent="0" algn="just">
                <a:lnSpc>
                  <a:spcPts val="3410"/>
                </a:lnSpc>
              </a:pPr>
              <a:endParaRPr lang="en-US" sz="2200">
                <a:solidFill>
                  <a:srgbClr val="000000"/>
                </a:solidFill>
                <a:latin typeface="Open Sans"/>
                <a:ea typeface="Open Sans"/>
                <a:cs typeface="Open Sans"/>
                <a:sym typeface="Open Sans"/>
              </a:endParaRPr>
            </a:p>
          </p:txBody>
        </p:sp>
      </p:grpSp>
      <p:grpSp>
        <p:nvGrpSpPr>
          <p:cNvPr id="16" name="Group 16"/>
          <p:cNvGrpSpPr/>
          <p:nvPr/>
        </p:nvGrpSpPr>
        <p:grpSpPr>
          <a:xfrm>
            <a:off x="6421109" y="5143500"/>
            <a:ext cx="5326627" cy="669452"/>
            <a:chOff x="0" y="0"/>
            <a:chExt cx="3388720" cy="425895"/>
          </a:xfrm>
        </p:grpSpPr>
        <p:sp>
          <p:nvSpPr>
            <p:cNvPr id="17" name="Freeform 17"/>
            <p:cNvSpPr/>
            <p:nvPr/>
          </p:nvSpPr>
          <p:spPr>
            <a:xfrm>
              <a:off x="0" y="0"/>
              <a:ext cx="3388720" cy="425895"/>
            </a:xfrm>
            <a:custGeom>
              <a:avLst/>
              <a:gdLst/>
              <a:ahLst/>
              <a:cxnLst/>
              <a:rect l="l" t="t" r="r" b="b"/>
              <a:pathLst>
                <a:path w="3388720" h="425895">
                  <a:moveTo>
                    <a:pt x="3185520" y="0"/>
                  </a:moveTo>
                  <a:cubicBezTo>
                    <a:pt x="3297744" y="0"/>
                    <a:pt x="3388720" y="95340"/>
                    <a:pt x="3388720" y="212948"/>
                  </a:cubicBezTo>
                  <a:cubicBezTo>
                    <a:pt x="3388720" y="330556"/>
                    <a:pt x="3297744" y="425895"/>
                    <a:pt x="3185520"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18" name="TextBox 18"/>
            <p:cNvSpPr txBox="1"/>
            <p:nvPr/>
          </p:nvSpPr>
          <p:spPr>
            <a:xfrm>
              <a:off x="0" y="-28575"/>
              <a:ext cx="3388720"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ProviderId</a:t>
              </a:r>
            </a:p>
          </p:txBody>
        </p:sp>
      </p:grpSp>
      <p:grpSp>
        <p:nvGrpSpPr>
          <p:cNvPr id="19" name="Group 19"/>
          <p:cNvGrpSpPr/>
          <p:nvPr/>
        </p:nvGrpSpPr>
        <p:grpSpPr>
          <a:xfrm>
            <a:off x="6246680" y="5885629"/>
            <a:ext cx="5654320" cy="2208055"/>
            <a:chOff x="0" y="0"/>
            <a:chExt cx="1489204" cy="581545"/>
          </a:xfrm>
        </p:grpSpPr>
        <p:sp>
          <p:nvSpPr>
            <p:cNvPr id="20" name="Freeform 20"/>
            <p:cNvSpPr/>
            <p:nvPr/>
          </p:nvSpPr>
          <p:spPr>
            <a:xfrm>
              <a:off x="0" y="0"/>
              <a:ext cx="1489204" cy="581545"/>
            </a:xfrm>
            <a:custGeom>
              <a:avLst/>
              <a:gdLst/>
              <a:ahLst/>
              <a:cxnLst/>
              <a:rect l="l" t="t" r="r" b="b"/>
              <a:pathLst>
                <a:path w="1489204" h="581545">
                  <a:moveTo>
                    <a:pt x="69829" y="0"/>
                  </a:moveTo>
                  <a:lnTo>
                    <a:pt x="1419374" y="0"/>
                  </a:lnTo>
                  <a:cubicBezTo>
                    <a:pt x="1437894" y="0"/>
                    <a:pt x="1455656" y="7357"/>
                    <a:pt x="1468751" y="20453"/>
                  </a:cubicBezTo>
                  <a:cubicBezTo>
                    <a:pt x="1481847" y="33548"/>
                    <a:pt x="1489204" y="51310"/>
                    <a:pt x="1489204" y="69829"/>
                  </a:cubicBezTo>
                  <a:lnTo>
                    <a:pt x="1489204" y="511716"/>
                  </a:lnTo>
                  <a:cubicBezTo>
                    <a:pt x="1489204" y="550282"/>
                    <a:pt x="1457940" y="581545"/>
                    <a:pt x="1419374" y="581545"/>
                  </a:cubicBezTo>
                  <a:lnTo>
                    <a:pt x="69829" y="581545"/>
                  </a:lnTo>
                  <a:cubicBezTo>
                    <a:pt x="31264" y="581545"/>
                    <a:pt x="0" y="550282"/>
                    <a:pt x="0" y="511716"/>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21" name="TextBox 21"/>
            <p:cNvSpPr txBox="1"/>
            <p:nvPr/>
          </p:nvSpPr>
          <p:spPr>
            <a:xfrm>
              <a:off x="0" y="-38100"/>
              <a:ext cx="1489204" cy="61964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6738609" y="6192414"/>
            <a:ext cx="5009127" cy="40703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Même logique que pour ProductID</a:t>
            </a:r>
          </a:p>
        </p:txBody>
      </p:sp>
      <p:grpSp>
        <p:nvGrpSpPr>
          <p:cNvPr id="23" name="Group 23"/>
          <p:cNvGrpSpPr/>
          <p:nvPr/>
        </p:nvGrpSpPr>
        <p:grpSpPr>
          <a:xfrm>
            <a:off x="12301050" y="1089709"/>
            <a:ext cx="5654320" cy="669452"/>
            <a:chOff x="0" y="0"/>
            <a:chExt cx="3597193" cy="425895"/>
          </a:xfrm>
        </p:grpSpPr>
        <p:sp>
          <p:nvSpPr>
            <p:cNvPr id="24" name="Freeform 24"/>
            <p:cNvSpPr/>
            <p:nvPr/>
          </p:nvSpPr>
          <p:spPr>
            <a:xfrm>
              <a:off x="0" y="0"/>
              <a:ext cx="3597193" cy="425895"/>
            </a:xfrm>
            <a:custGeom>
              <a:avLst/>
              <a:gdLst/>
              <a:ahLst/>
              <a:cxnLst/>
              <a:rect l="l" t="t" r="r" b="b"/>
              <a:pathLst>
                <a:path w="3597193" h="425895">
                  <a:moveTo>
                    <a:pt x="3393993" y="0"/>
                  </a:moveTo>
                  <a:cubicBezTo>
                    <a:pt x="3506217" y="0"/>
                    <a:pt x="3597193" y="95340"/>
                    <a:pt x="3597193" y="212948"/>
                  </a:cubicBezTo>
                  <a:cubicBezTo>
                    <a:pt x="3597193" y="330556"/>
                    <a:pt x="3506217" y="425895"/>
                    <a:pt x="3393993"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25" name="TextBox 25"/>
            <p:cNvSpPr txBox="1"/>
            <p:nvPr/>
          </p:nvSpPr>
          <p:spPr>
            <a:xfrm>
              <a:off x="0" y="-28575"/>
              <a:ext cx="3597193"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ProductId</a:t>
              </a:r>
            </a:p>
          </p:txBody>
        </p:sp>
      </p:grpSp>
      <p:grpSp>
        <p:nvGrpSpPr>
          <p:cNvPr id="26" name="Group 26"/>
          <p:cNvGrpSpPr/>
          <p:nvPr/>
        </p:nvGrpSpPr>
        <p:grpSpPr>
          <a:xfrm>
            <a:off x="12301050" y="1921086"/>
            <a:ext cx="5654320" cy="2341467"/>
            <a:chOff x="0" y="0"/>
            <a:chExt cx="1489204" cy="616683"/>
          </a:xfrm>
        </p:grpSpPr>
        <p:sp>
          <p:nvSpPr>
            <p:cNvPr id="27" name="Freeform 27"/>
            <p:cNvSpPr/>
            <p:nvPr/>
          </p:nvSpPr>
          <p:spPr>
            <a:xfrm>
              <a:off x="0" y="0"/>
              <a:ext cx="1489204" cy="616683"/>
            </a:xfrm>
            <a:custGeom>
              <a:avLst/>
              <a:gdLst/>
              <a:ahLst/>
              <a:cxnLst/>
              <a:rect l="l" t="t" r="r" b="b"/>
              <a:pathLst>
                <a:path w="1489204" h="616683">
                  <a:moveTo>
                    <a:pt x="69829" y="0"/>
                  </a:moveTo>
                  <a:lnTo>
                    <a:pt x="1419374" y="0"/>
                  </a:lnTo>
                  <a:cubicBezTo>
                    <a:pt x="1437894" y="0"/>
                    <a:pt x="1455656" y="7357"/>
                    <a:pt x="1468751" y="20453"/>
                  </a:cubicBezTo>
                  <a:cubicBezTo>
                    <a:pt x="1481847" y="33548"/>
                    <a:pt x="1489204" y="51310"/>
                    <a:pt x="1489204" y="69829"/>
                  </a:cubicBezTo>
                  <a:lnTo>
                    <a:pt x="1489204" y="546853"/>
                  </a:lnTo>
                  <a:cubicBezTo>
                    <a:pt x="1489204" y="585419"/>
                    <a:pt x="1457940" y="616683"/>
                    <a:pt x="1419374" y="616683"/>
                  </a:cubicBezTo>
                  <a:lnTo>
                    <a:pt x="69829" y="616683"/>
                  </a:lnTo>
                  <a:cubicBezTo>
                    <a:pt x="31264" y="616683"/>
                    <a:pt x="0" y="585419"/>
                    <a:pt x="0" y="546853"/>
                  </a:cubicBezTo>
                  <a:lnTo>
                    <a:pt x="0" y="69829"/>
                  </a:lnTo>
                  <a:cubicBezTo>
                    <a:pt x="0" y="51310"/>
                    <a:pt x="7357" y="33548"/>
                    <a:pt x="20453" y="20453"/>
                  </a:cubicBezTo>
                  <a:cubicBezTo>
                    <a:pt x="33548" y="7357"/>
                    <a:pt x="51310" y="0"/>
                    <a:pt x="69829" y="0"/>
                  </a:cubicBezTo>
                  <a:close/>
                </a:path>
              </a:pathLst>
            </a:custGeom>
            <a:solidFill>
              <a:srgbClr val="E8ECEC"/>
            </a:solidFill>
          </p:spPr>
          <p:txBody>
            <a:bodyPr/>
            <a:lstStyle/>
            <a:p>
              <a:endParaRPr lang="fr-FR"/>
            </a:p>
          </p:txBody>
        </p:sp>
        <p:sp>
          <p:nvSpPr>
            <p:cNvPr id="28" name="TextBox 28"/>
            <p:cNvSpPr txBox="1"/>
            <p:nvPr/>
          </p:nvSpPr>
          <p:spPr>
            <a:xfrm>
              <a:off x="0" y="-38100"/>
              <a:ext cx="1489204" cy="654783"/>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2921195" y="2227871"/>
            <a:ext cx="4860961" cy="169291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seuls les produits représenté dans au moins 12 % des transactions seront conservés, les autres passent en “Other”.</a:t>
            </a:r>
          </a:p>
        </p:txBody>
      </p:sp>
      <p:grpSp>
        <p:nvGrpSpPr>
          <p:cNvPr id="30" name="Group 30"/>
          <p:cNvGrpSpPr/>
          <p:nvPr/>
        </p:nvGrpSpPr>
        <p:grpSpPr>
          <a:xfrm>
            <a:off x="12415350" y="5211588"/>
            <a:ext cx="5872650" cy="2814007"/>
            <a:chOff x="0" y="0"/>
            <a:chExt cx="7830200" cy="3752009"/>
          </a:xfrm>
        </p:grpSpPr>
        <p:grpSp>
          <p:nvGrpSpPr>
            <p:cNvPr id="31" name="Group 31"/>
            <p:cNvGrpSpPr/>
            <p:nvPr/>
          </p:nvGrpSpPr>
          <p:grpSpPr>
            <a:xfrm>
              <a:off x="276825" y="0"/>
              <a:ext cx="7128043" cy="892603"/>
              <a:chOff x="0" y="0"/>
              <a:chExt cx="3401065" cy="425895"/>
            </a:xfrm>
          </p:grpSpPr>
          <p:sp>
            <p:nvSpPr>
              <p:cNvPr id="32" name="Freeform 32"/>
              <p:cNvSpPr/>
              <p:nvPr/>
            </p:nvSpPr>
            <p:spPr>
              <a:xfrm>
                <a:off x="0" y="0"/>
                <a:ext cx="3401065" cy="425895"/>
              </a:xfrm>
              <a:custGeom>
                <a:avLst/>
                <a:gdLst/>
                <a:ahLst/>
                <a:cxnLst/>
                <a:rect l="l" t="t" r="r" b="b"/>
                <a:pathLst>
                  <a:path w="3401065" h="425895">
                    <a:moveTo>
                      <a:pt x="3197865" y="0"/>
                    </a:moveTo>
                    <a:cubicBezTo>
                      <a:pt x="3310089" y="0"/>
                      <a:pt x="3401065" y="95340"/>
                      <a:pt x="3401065" y="212948"/>
                    </a:cubicBezTo>
                    <a:cubicBezTo>
                      <a:pt x="3401065" y="330556"/>
                      <a:pt x="3310089" y="425895"/>
                      <a:pt x="3197865" y="425895"/>
                    </a:cubicBezTo>
                    <a:lnTo>
                      <a:pt x="203200" y="425895"/>
                    </a:lnTo>
                    <a:cubicBezTo>
                      <a:pt x="90976" y="425895"/>
                      <a:pt x="0" y="330556"/>
                      <a:pt x="0" y="212948"/>
                    </a:cubicBezTo>
                    <a:cubicBezTo>
                      <a:pt x="0" y="95340"/>
                      <a:pt x="90976" y="0"/>
                      <a:pt x="203200" y="0"/>
                    </a:cubicBezTo>
                    <a:close/>
                  </a:path>
                </a:pathLst>
              </a:custGeom>
              <a:solidFill>
                <a:srgbClr val="375EAA"/>
              </a:solidFill>
            </p:spPr>
            <p:txBody>
              <a:bodyPr/>
              <a:lstStyle/>
              <a:p>
                <a:endParaRPr lang="fr-FR"/>
              </a:p>
            </p:txBody>
          </p:sp>
          <p:sp>
            <p:nvSpPr>
              <p:cNvPr id="33" name="TextBox 33"/>
              <p:cNvSpPr txBox="1"/>
              <p:nvPr/>
            </p:nvSpPr>
            <p:spPr>
              <a:xfrm>
                <a:off x="0" y="-28575"/>
                <a:ext cx="3401065"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ChannelId</a:t>
                </a:r>
              </a:p>
            </p:txBody>
          </p:sp>
        </p:grpSp>
        <p:grpSp>
          <p:nvGrpSpPr>
            <p:cNvPr id="34" name="Group 34"/>
            <p:cNvGrpSpPr/>
            <p:nvPr/>
          </p:nvGrpSpPr>
          <p:grpSpPr>
            <a:xfrm>
              <a:off x="0" y="1146603"/>
              <a:ext cx="7830200" cy="2605406"/>
              <a:chOff x="0" y="0"/>
              <a:chExt cx="1546706" cy="514648"/>
            </a:xfrm>
          </p:grpSpPr>
          <p:sp>
            <p:nvSpPr>
              <p:cNvPr id="35" name="Freeform 35"/>
              <p:cNvSpPr/>
              <p:nvPr/>
            </p:nvSpPr>
            <p:spPr>
              <a:xfrm>
                <a:off x="0" y="0"/>
                <a:ext cx="1546706" cy="514648"/>
              </a:xfrm>
              <a:custGeom>
                <a:avLst/>
                <a:gdLst/>
                <a:ahLst/>
                <a:cxnLst/>
                <a:rect l="l" t="t" r="r" b="b"/>
                <a:pathLst>
                  <a:path w="1546706" h="514648">
                    <a:moveTo>
                      <a:pt x="67233" y="0"/>
                    </a:moveTo>
                    <a:lnTo>
                      <a:pt x="1479473" y="0"/>
                    </a:lnTo>
                    <a:cubicBezTo>
                      <a:pt x="1516605" y="0"/>
                      <a:pt x="1546706" y="30101"/>
                      <a:pt x="1546706" y="67233"/>
                    </a:cubicBezTo>
                    <a:lnTo>
                      <a:pt x="1546706" y="447415"/>
                    </a:lnTo>
                    <a:cubicBezTo>
                      <a:pt x="1546706" y="465246"/>
                      <a:pt x="1539623" y="482347"/>
                      <a:pt x="1527014" y="494956"/>
                    </a:cubicBezTo>
                    <a:cubicBezTo>
                      <a:pt x="1514405" y="507565"/>
                      <a:pt x="1497304" y="514648"/>
                      <a:pt x="1479473" y="514648"/>
                    </a:cubicBezTo>
                    <a:lnTo>
                      <a:pt x="67233" y="514648"/>
                    </a:lnTo>
                    <a:cubicBezTo>
                      <a:pt x="49402" y="514648"/>
                      <a:pt x="32301" y="507565"/>
                      <a:pt x="19692" y="494956"/>
                    </a:cubicBezTo>
                    <a:cubicBezTo>
                      <a:pt x="7083" y="482347"/>
                      <a:pt x="0" y="465246"/>
                      <a:pt x="0" y="447415"/>
                    </a:cubicBezTo>
                    <a:lnTo>
                      <a:pt x="0" y="67233"/>
                    </a:lnTo>
                    <a:cubicBezTo>
                      <a:pt x="0" y="30101"/>
                      <a:pt x="30101" y="0"/>
                      <a:pt x="67233" y="0"/>
                    </a:cubicBezTo>
                    <a:close/>
                  </a:path>
                </a:pathLst>
              </a:custGeom>
              <a:solidFill>
                <a:srgbClr val="E8ECEC"/>
              </a:solidFill>
            </p:spPr>
            <p:txBody>
              <a:bodyPr/>
              <a:lstStyle/>
              <a:p>
                <a:endParaRPr lang="fr-FR"/>
              </a:p>
            </p:txBody>
          </p:sp>
          <p:sp>
            <p:nvSpPr>
              <p:cNvPr id="36" name="TextBox 36"/>
              <p:cNvSpPr txBox="1"/>
              <p:nvPr/>
            </p:nvSpPr>
            <p:spPr>
              <a:xfrm>
                <a:off x="0" y="-38100"/>
                <a:ext cx="1546706" cy="552748"/>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833088" y="1252589"/>
              <a:ext cx="6724609" cy="1660313"/>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seules les valeurs “ChannelId_2” et “ChannelId_3” sont maintenues, les autres deviennent “Other”</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249317" y="1375322"/>
            <a:ext cx="15524206" cy="5196827"/>
          </a:xfrm>
          <a:prstGeom prst="rect">
            <a:avLst/>
          </a:prstGeom>
        </p:spPr>
        <p:txBody>
          <a:bodyPr lIns="0" tIns="0" rIns="0" bIns="0" rtlCol="0" anchor="t">
            <a:spAutoFit/>
          </a:bodyPr>
          <a:lstStyle/>
          <a:p>
            <a:pPr algn="ctr">
              <a:lnSpc>
                <a:spcPts val="13860"/>
              </a:lnSpc>
            </a:pPr>
            <a:r>
              <a:rPr lang="en-US" sz="9900" b="1">
                <a:solidFill>
                  <a:srgbClr val="ADD8E6"/>
                </a:solidFill>
                <a:latin typeface="Garet Bold"/>
                <a:ea typeface="Garet Bold"/>
                <a:cs typeface="Garet Bold"/>
                <a:sym typeface="Garet Bold"/>
              </a:rPr>
              <a:t>4- DATA TRAINING, PROCESSING AND MODELLING</a:t>
            </a:r>
          </a:p>
        </p:txBody>
      </p:sp>
      <p:sp>
        <p:nvSpPr>
          <p:cNvPr id="3" name="AutoShape 3"/>
          <p:cNvSpPr/>
          <p:nvPr/>
        </p:nvSpPr>
        <p:spPr>
          <a:xfrm>
            <a:off x="6681106" y="7143648"/>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06470" y="7715979"/>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83851" y="1340126"/>
          <a:ext cx="16875449" cy="9606569"/>
        </p:xfrm>
        <a:graphic>
          <a:graphicData uri="http://schemas.openxmlformats.org/drawingml/2006/table">
            <a:tbl>
              <a:tblPr/>
              <a:tblGrid>
                <a:gridCol w="4858426">
                  <a:extLst>
                    <a:ext uri="{9D8B030D-6E8A-4147-A177-3AD203B41FA5}">
                      <a16:colId xmlns:a16="http://schemas.microsoft.com/office/drawing/2014/main" val="20000"/>
                    </a:ext>
                  </a:extLst>
                </a:gridCol>
                <a:gridCol w="3992072">
                  <a:extLst>
                    <a:ext uri="{9D8B030D-6E8A-4147-A177-3AD203B41FA5}">
                      <a16:colId xmlns:a16="http://schemas.microsoft.com/office/drawing/2014/main" val="20001"/>
                    </a:ext>
                  </a:extLst>
                </a:gridCol>
                <a:gridCol w="4156145">
                  <a:extLst>
                    <a:ext uri="{9D8B030D-6E8A-4147-A177-3AD203B41FA5}">
                      <a16:colId xmlns:a16="http://schemas.microsoft.com/office/drawing/2014/main" val="20002"/>
                    </a:ext>
                  </a:extLst>
                </a:gridCol>
                <a:gridCol w="3868807">
                  <a:extLst>
                    <a:ext uri="{9D8B030D-6E8A-4147-A177-3AD203B41FA5}">
                      <a16:colId xmlns:a16="http://schemas.microsoft.com/office/drawing/2014/main" val="20003"/>
                    </a:ext>
                  </a:extLst>
                </a:gridCol>
              </a:tblGrid>
              <a:tr h="1233618">
                <a:tc>
                  <a:txBody>
                    <a:bodyPr/>
                    <a:lstStyle/>
                    <a:p>
                      <a:pPr algn="ctr">
                        <a:lnSpc>
                          <a:spcPts val="2939"/>
                        </a:lnSpc>
                        <a:defRPr/>
                      </a:pPr>
                      <a:r>
                        <a:rPr lang="en-US" sz="2099" b="1">
                          <a:solidFill>
                            <a:srgbClr val="FFFFFF"/>
                          </a:solidFill>
                          <a:latin typeface="Garet Bold"/>
                          <a:ea typeface="Garet Bold"/>
                          <a:cs typeface="Garet Bold"/>
                          <a:sym typeface="Garet Bold"/>
                        </a:rPr>
                        <a:t>Méthode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4B0D2"/>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Principe de base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Impact sur les données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Avantages dans les données déséquilibrées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extLst>
                  <a:ext uri="{0D108BD9-81ED-4DB2-BD59-A6C34878D82A}">
                    <a16:rowId xmlns:a16="http://schemas.microsoft.com/office/drawing/2014/main" val="10000"/>
                  </a:ext>
                </a:extLst>
              </a:tr>
              <a:tr h="1625698">
                <a:tc>
                  <a:txBody>
                    <a:bodyPr/>
                    <a:lstStyle/>
                    <a:p>
                      <a:pPr algn="ctr">
                        <a:lnSpc>
                          <a:spcPts val="2939"/>
                        </a:lnSpc>
                        <a:defRPr/>
                      </a:pPr>
                      <a:r>
                        <a:rPr lang="en-US" sz="2099" b="1">
                          <a:solidFill>
                            <a:srgbClr val="FFFFFF"/>
                          </a:solidFill>
                          <a:latin typeface="Garet Bold"/>
                          <a:ea typeface="Garet Bold"/>
                          <a:cs typeface="Garet Bold"/>
                          <a:sym typeface="Garet Bold"/>
                        </a:rPr>
                        <a:t>Original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Utilisation des données sans modification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Aucun changement à priori — les classes restent déséquilibrées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 Reflète la réalité </a:t>
                      </a:r>
                      <a:endParaRPr lang="en-US" sz="1100"/>
                    </a:p>
                    <a:p>
                      <a:pPr algn="ctr">
                        <a:lnSpc>
                          <a:spcPts val="2939"/>
                        </a:lnSpc>
                      </a:pPr>
                      <a:r>
                        <a:rPr lang="en-US" sz="2099">
                          <a:solidFill>
                            <a:srgbClr val="000000"/>
                          </a:solidFill>
                          <a:latin typeface="Inter"/>
                          <a:ea typeface="Inter"/>
                          <a:cs typeface="Inter"/>
                          <a:sym typeface="Inter"/>
                        </a:rPr>
                        <a:t> - Pas de risque de sur/apprentissage artificiel</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71606">
                <a:tc>
                  <a:txBody>
                    <a:bodyPr/>
                    <a:lstStyle/>
                    <a:p>
                      <a:pPr algn="ctr">
                        <a:lnSpc>
                          <a:spcPts val="2939"/>
                        </a:lnSpc>
                        <a:defRPr/>
                      </a:pPr>
                      <a:r>
                        <a:rPr lang="en-US" sz="2099" b="1">
                          <a:solidFill>
                            <a:srgbClr val="FFFFFF"/>
                          </a:solidFill>
                          <a:latin typeface="Garet Bold"/>
                          <a:ea typeface="Garet Bold"/>
                          <a:cs typeface="Garet Bold"/>
                          <a:sym typeface="Garet Bold"/>
                        </a:rPr>
                        <a:t>SMOTE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Synthetic Minority Over-sampling Technique : génère des exemples synthétiques de la classe minoritaire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Augmente artificiellement la classe minoritaire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Équilibre les classes </a:t>
                      </a:r>
                      <a:endParaRPr lang="en-US" sz="1100"/>
                    </a:p>
                    <a:p>
                      <a:pPr algn="l">
                        <a:lnSpc>
                          <a:spcPts val="2659"/>
                        </a:lnSpc>
                      </a:pPr>
                      <a:r>
                        <a:rPr lang="en-US" sz="1899">
                          <a:solidFill>
                            <a:srgbClr val="000000"/>
                          </a:solidFill>
                          <a:latin typeface="Inter"/>
                          <a:ea typeface="Inter"/>
                          <a:cs typeface="Inter"/>
                          <a:sym typeface="Inter"/>
                        </a:rPr>
                        <a:t>Conserve la classe majoritaire </a:t>
                      </a:r>
                    </a:p>
                    <a:p>
                      <a:pPr algn="l">
                        <a:lnSpc>
                          <a:spcPts val="2659"/>
                        </a:lnSpc>
                      </a:pPr>
                      <a:r>
                        <a:rPr lang="en-US" sz="1899">
                          <a:solidFill>
                            <a:srgbClr val="000000"/>
                          </a:solidFill>
                          <a:latin typeface="Inter"/>
                          <a:ea typeface="Inter"/>
                          <a:cs typeface="Inter"/>
                          <a:sym typeface="Inter"/>
                        </a:rPr>
                        <a:t>Réduit le surapprentissage lié au simple duplication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25698">
                <a:tc>
                  <a:txBody>
                    <a:bodyPr/>
                    <a:lstStyle/>
                    <a:p>
                      <a:pPr algn="ctr">
                        <a:lnSpc>
                          <a:spcPts val="2939"/>
                        </a:lnSpc>
                        <a:defRPr/>
                      </a:pPr>
                      <a:r>
                        <a:rPr lang="en-US" sz="2099" b="1">
                          <a:solidFill>
                            <a:srgbClr val="FFFFFF"/>
                          </a:solidFill>
                          <a:latin typeface="Garet Bold"/>
                          <a:ea typeface="Garet Bold"/>
                          <a:cs typeface="Garet Bold"/>
                          <a:sym typeface="Garet Bold"/>
                        </a:rPr>
                        <a:t>UnderSampling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Réduit le nombre d'exemples de la classe majoritaire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Supprime une partie des données de la classe majoritaire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Plus rapide à entraîner</a:t>
                      </a:r>
                      <a:endParaRPr lang="en-US" sz="1100"/>
                    </a:p>
                    <a:p>
                      <a:pPr algn="ctr">
                        <a:lnSpc>
                          <a:spcPts val="2939"/>
                        </a:lnSpc>
                      </a:pPr>
                      <a:r>
                        <a:rPr lang="en-US" sz="2099">
                          <a:solidFill>
                            <a:srgbClr val="000000"/>
                          </a:solidFill>
                          <a:latin typeface="Inter"/>
                          <a:ea typeface="Inter"/>
                          <a:cs typeface="Inter"/>
                          <a:sym typeface="Inter"/>
                        </a:rPr>
                        <a:t>Réduit le biais vers la classe majoritaire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49951">
                <a:tc>
                  <a:txBody>
                    <a:bodyPr/>
                    <a:lstStyle/>
                    <a:p>
                      <a:pPr algn="ctr">
                        <a:lnSpc>
                          <a:spcPts val="2939"/>
                        </a:lnSpc>
                        <a:defRPr/>
                      </a:pPr>
                      <a:r>
                        <a:rPr lang="en-US" sz="2099" b="1">
                          <a:solidFill>
                            <a:srgbClr val="FFFFFF"/>
                          </a:solidFill>
                          <a:latin typeface="Garet Bold"/>
                          <a:ea typeface="Garet Bold"/>
                          <a:cs typeface="Garet Bold"/>
                          <a:sym typeface="Garet Bold"/>
                        </a:rPr>
                        <a:t>Pondération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Attribue un poids plus élevé aux erreurs sur la classe minoritaire dans le modèle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Les données restent inchangées, seul le modèle est affecté</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Inter"/>
                          <a:ea typeface="Inter"/>
                          <a:cs typeface="Inter"/>
                          <a:sym typeface="Inter"/>
                        </a:rPr>
                        <a:t>- Aucun risque de perte d'information </a:t>
                      </a:r>
                      <a:endParaRPr lang="en-US" sz="1100"/>
                    </a:p>
                    <a:p>
                      <a:pPr algn="l">
                        <a:lnSpc>
                          <a:spcPts val="2939"/>
                        </a:lnSpc>
                      </a:pPr>
                      <a:r>
                        <a:rPr lang="en-US" sz="2099">
                          <a:solidFill>
                            <a:srgbClr val="000000"/>
                          </a:solidFill>
                          <a:latin typeface="Inter"/>
                          <a:ea typeface="Inter"/>
                          <a:cs typeface="Inter"/>
                          <a:sym typeface="Inter"/>
                        </a:rPr>
                        <a:t> - Idéal quand peu de données disponibles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0" y="-212248"/>
            <a:ext cx="18288000" cy="1428273"/>
            <a:chOff x="0" y="0"/>
            <a:chExt cx="4816593" cy="376171"/>
          </a:xfrm>
        </p:grpSpPr>
        <p:sp>
          <p:nvSpPr>
            <p:cNvPr id="4" name="Freeform 4"/>
            <p:cNvSpPr/>
            <p:nvPr/>
          </p:nvSpPr>
          <p:spPr>
            <a:xfrm>
              <a:off x="0" y="0"/>
              <a:ext cx="4816592" cy="376171"/>
            </a:xfrm>
            <a:custGeom>
              <a:avLst/>
              <a:gdLst/>
              <a:ahLst/>
              <a:cxnLst/>
              <a:rect l="l" t="t" r="r" b="b"/>
              <a:pathLst>
                <a:path w="4816592" h="376171">
                  <a:moveTo>
                    <a:pt x="0" y="0"/>
                  </a:moveTo>
                  <a:lnTo>
                    <a:pt x="4816592" y="0"/>
                  </a:lnTo>
                  <a:lnTo>
                    <a:pt x="4816592" y="376171"/>
                  </a:lnTo>
                  <a:lnTo>
                    <a:pt x="0" y="376171"/>
                  </a:lnTo>
                  <a:close/>
                </a:path>
              </a:pathLst>
            </a:custGeom>
            <a:solidFill>
              <a:srgbClr val="375EAA"/>
            </a:solidFill>
          </p:spPr>
          <p:txBody>
            <a:bodyPr/>
            <a:lstStyle/>
            <a:p>
              <a:endParaRPr lang="fr-FR"/>
            </a:p>
          </p:txBody>
        </p:sp>
        <p:sp>
          <p:nvSpPr>
            <p:cNvPr id="5" name="TextBox 5"/>
            <p:cNvSpPr txBox="1"/>
            <p:nvPr/>
          </p:nvSpPr>
          <p:spPr>
            <a:xfrm>
              <a:off x="0" y="-38100"/>
              <a:ext cx="4816593" cy="4142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3851" y="27226"/>
            <a:ext cx="10399898"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SEPARATION TRAIN-TEST</a:t>
            </a:r>
          </a:p>
        </p:txBody>
      </p:sp>
      <p:sp>
        <p:nvSpPr>
          <p:cNvPr id="7" name="TextBox 7"/>
          <p:cNvSpPr txBox="1"/>
          <p:nvPr/>
        </p:nvSpPr>
        <p:spPr>
          <a:xfrm>
            <a:off x="4537944" y="608251"/>
            <a:ext cx="14036135" cy="460375"/>
          </a:xfrm>
          <a:prstGeom prst="rect">
            <a:avLst/>
          </a:prstGeom>
        </p:spPr>
        <p:txBody>
          <a:bodyPr lIns="0" tIns="0" rIns="0" bIns="0" rtlCol="0" anchor="t">
            <a:spAutoFit/>
          </a:bodyPr>
          <a:lstStyle/>
          <a:p>
            <a:pPr marL="0" lvl="0" indent="0" algn="just">
              <a:lnSpc>
                <a:spcPts val="3874"/>
              </a:lnSpc>
            </a:pPr>
            <a:r>
              <a:rPr lang="en-US" sz="2499">
                <a:solidFill>
                  <a:srgbClr val="FFFFFF"/>
                </a:solidFill>
                <a:latin typeface="Open Sans"/>
                <a:ea typeface="Open Sans"/>
                <a:cs typeface="Open Sans"/>
                <a:sym typeface="Open Sans"/>
              </a:rPr>
              <a:t>Comparatif des méthodes de gestion du déséquilibres des classes dans la base de données.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83851" y="1340126"/>
          <a:ext cx="13240844" cy="5648325"/>
        </p:xfrm>
        <a:graphic>
          <a:graphicData uri="http://schemas.openxmlformats.org/drawingml/2006/table">
            <a:tbl>
              <a:tblPr/>
              <a:tblGrid>
                <a:gridCol w="3954785">
                  <a:extLst>
                    <a:ext uri="{9D8B030D-6E8A-4147-A177-3AD203B41FA5}">
                      <a16:colId xmlns:a16="http://schemas.microsoft.com/office/drawing/2014/main" val="20000"/>
                    </a:ext>
                  </a:extLst>
                </a:gridCol>
                <a:gridCol w="2265018">
                  <a:extLst>
                    <a:ext uri="{9D8B030D-6E8A-4147-A177-3AD203B41FA5}">
                      <a16:colId xmlns:a16="http://schemas.microsoft.com/office/drawing/2014/main" val="20001"/>
                    </a:ext>
                  </a:extLst>
                </a:gridCol>
                <a:gridCol w="2546521">
                  <a:extLst>
                    <a:ext uri="{9D8B030D-6E8A-4147-A177-3AD203B41FA5}">
                      <a16:colId xmlns:a16="http://schemas.microsoft.com/office/drawing/2014/main" val="20002"/>
                    </a:ext>
                  </a:extLst>
                </a:gridCol>
                <a:gridCol w="2174400">
                  <a:extLst>
                    <a:ext uri="{9D8B030D-6E8A-4147-A177-3AD203B41FA5}">
                      <a16:colId xmlns:a16="http://schemas.microsoft.com/office/drawing/2014/main" val="20003"/>
                    </a:ext>
                  </a:extLst>
                </a:gridCol>
                <a:gridCol w="2300120">
                  <a:extLst>
                    <a:ext uri="{9D8B030D-6E8A-4147-A177-3AD203B41FA5}">
                      <a16:colId xmlns:a16="http://schemas.microsoft.com/office/drawing/2014/main" val="20004"/>
                    </a:ext>
                  </a:extLst>
                </a:gridCol>
              </a:tblGrid>
              <a:tr h="1237069">
                <a:tc>
                  <a:txBody>
                    <a:bodyPr/>
                    <a:lstStyle/>
                    <a:p>
                      <a:pPr algn="ctr">
                        <a:lnSpc>
                          <a:spcPts val="2939"/>
                        </a:lnSpc>
                        <a:defRPr/>
                      </a:pPr>
                      <a:r>
                        <a:rPr lang="en-US" sz="2099">
                          <a:solidFill>
                            <a:srgbClr val="FFFFFF"/>
                          </a:solidFill>
                          <a:latin typeface="Garet"/>
                          <a:ea typeface="Garet"/>
                          <a:cs typeface="Garet"/>
                          <a:sym typeface="Garet"/>
                        </a:rPr>
                        <a:t>Modèles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4B0D2"/>
                    </a:solidFill>
                  </a:tcPr>
                </a:tc>
                <a:tc>
                  <a:txBody>
                    <a:bodyPr/>
                    <a:lstStyle/>
                    <a:p>
                      <a:pPr algn="ctr">
                        <a:lnSpc>
                          <a:spcPts val="2939"/>
                        </a:lnSpc>
                        <a:defRPr/>
                      </a:pPr>
                      <a:r>
                        <a:rPr lang="en-US" sz="2099">
                          <a:solidFill>
                            <a:srgbClr val="FFFFFF"/>
                          </a:solidFill>
                          <a:latin typeface="Garet"/>
                          <a:ea typeface="Garet"/>
                          <a:cs typeface="Garet"/>
                          <a:sym typeface="Garet"/>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FFFFFF"/>
                          </a:solidFill>
                          <a:latin typeface="Garet"/>
                          <a:ea typeface="Garet"/>
                          <a:cs typeface="Garet"/>
                          <a:sym typeface="Garet"/>
                        </a:rPr>
                        <a:t>Précision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Rappel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extLst>
                  <a:ext uri="{0D108BD9-81ED-4DB2-BD59-A6C34878D82A}">
                    <a16:rowId xmlns:a16="http://schemas.microsoft.com/office/drawing/2014/main" val="10000"/>
                  </a:ext>
                </a:extLst>
              </a:tr>
              <a:tr h="882251">
                <a:tc>
                  <a:txBody>
                    <a:bodyPr/>
                    <a:lstStyle/>
                    <a:p>
                      <a:pPr algn="ctr">
                        <a:lnSpc>
                          <a:spcPts val="2939"/>
                        </a:lnSpc>
                        <a:defRPr/>
                      </a:pPr>
                      <a:r>
                        <a:rPr lang="en-US" sz="2099">
                          <a:solidFill>
                            <a:srgbClr val="FFFFFF"/>
                          </a:solidFill>
                          <a:latin typeface="Garet"/>
                          <a:ea typeface="Garet"/>
                          <a:cs typeface="Garet"/>
                          <a:sym typeface="Garet"/>
                        </a:rPr>
                        <a:t>Régression logistique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0.6000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0.3621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0.4516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0.8667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0.6724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0.7573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DecisionTreeClassifier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0.8909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0.8448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0.8673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RandomForest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0.9993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0.7031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0.8288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LightGBM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0.9984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0.5714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0.7586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0.6519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0" y="-212248"/>
            <a:ext cx="18288000" cy="1428273"/>
            <a:chOff x="0" y="0"/>
            <a:chExt cx="4816593" cy="376171"/>
          </a:xfrm>
        </p:grpSpPr>
        <p:sp>
          <p:nvSpPr>
            <p:cNvPr id="4" name="Freeform 4"/>
            <p:cNvSpPr/>
            <p:nvPr/>
          </p:nvSpPr>
          <p:spPr>
            <a:xfrm>
              <a:off x="0" y="0"/>
              <a:ext cx="4816592" cy="376171"/>
            </a:xfrm>
            <a:custGeom>
              <a:avLst/>
              <a:gdLst/>
              <a:ahLst/>
              <a:cxnLst/>
              <a:rect l="l" t="t" r="r" b="b"/>
              <a:pathLst>
                <a:path w="4816592" h="376171">
                  <a:moveTo>
                    <a:pt x="0" y="0"/>
                  </a:moveTo>
                  <a:lnTo>
                    <a:pt x="4816592" y="0"/>
                  </a:lnTo>
                  <a:lnTo>
                    <a:pt x="4816592" y="376171"/>
                  </a:lnTo>
                  <a:lnTo>
                    <a:pt x="0" y="376171"/>
                  </a:lnTo>
                  <a:close/>
                </a:path>
              </a:pathLst>
            </a:custGeom>
            <a:solidFill>
              <a:srgbClr val="375EAA"/>
            </a:solidFill>
          </p:spPr>
          <p:txBody>
            <a:bodyPr/>
            <a:lstStyle/>
            <a:p>
              <a:endParaRPr lang="fr-FR"/>
            </a:p>
          </p:txBody>
        </p:sp>
        <p:sp>
          <p:nvSpPr>
            <p:cNvPr id="5" name="TextBox 5"/>
            <p:cNvSpPr txBox="1"/>
            <p:nvPr/>
          </p:nvSpPr>
          <p:spPr>
            <a:xfrm>
              <a:off x="0" y="-38100"/>
              <a:ext cx="4816593" cy="4142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3851" y="27226"/>
            <a:ext cx="14090071"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BASELINE MODELS PERFORMANCE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83851" y="1340126"/>
          <a:ext cx="16875449" cy="5648325"/>
        </p:xfrm>
        <a:graphic>
          <a:graphicData uri="http://schemas.openxmlformats.org/drawingml/2006/table">
            <a:tbl>
              <a:tblPr/>
              <a:tblGrid>
                <a:gridCol w="3952329">
                  <a:extLst>
                    <a:ext uri="{9D8B030D-6E8A-4147-A177-3AD203B41FA5}">
                      <a16:colId xmlns:a16="http://schemas.microsoft.com/office/drawing/2014/main" val="20000"/>
                    </a:ext>
                  </a:extLst>
                </a:gridCol>
                <a:gridCol w="3247550">
                  <a:extLst>
                    <a:ext uri="{9D8B030D-6E8A-4147-A177-3AD203B41FA5}">
                      <a16:colId xmlns:a16="http://schemas.microsoft.com/office/drawing/2014/main" val="20001"/>
                    </a:ext>
                  </a:extLst>
                </a:gridCol>
                <a:gridCol w="3381023">
                  <a:extLst>
                    <a:ext uri="{9D8B030D-6E8A-4147-A177-3AD203B41FA5}">
                      <a16:colId xmlns:a16="http://schemas.microsoft.com/office/drawing/2014/main" val="20002"/>
                    </a:ext>
                  </a:extLst>
                </a:gridCol>
                <a:gridCol w="3147274">
                  <a:extLst>
                    <a:ext uri="{9D8B030D-6E8A-4147-A177-3AD203B41FA5}">
                      <a16:colId xmlns:a16="http://schemas.microsoft.com/office/drawing/2014/main" val="20003"/>
                    </a:ext>
                  </a:extLst>
                </a:gridCol>
                <a:gridCol w="3147274">
                  <a:extLst>
                    <a:ext uri="{9D8B030D-6E8A-4147-A177-3AD203B41FA5}">
                      <a16:colId xmlns:a16="http://schemas.microsoft.com/office/drawing/2014/main" val="20004"/>
                    </a:ext>
                  </a:extLst>
                </a:gridCol>
              </a:tblGrid>
              <a:tr h="1237069">
                <a:tc>
                  <a:txBody>
                    <a:bodyPr/>
                    <a:lstStyle/>
                    <a:p>
                      <a:pPr algn="ctr">
                        <a:lnSpc>
                          <a:spcPts val="2939"/>
                        </a:lnSpc>
                        <a:defRPr/>
                      </a:pPr>
                      <a:r>
                        <a:rPr lang="en-US" sz="2099">
                          <a:solidFill>
                            <a:srgbClr val="FFFFFF"/>
                          </a:solidFill>
                          <a:latin typeface="Garet"/>
                          <a:ea typeface="Garet"/>
                          <a:cs typeface="Garet"/>
                          <a:sym typeface="Garet"/>
                        </a:rPr>
                        <a:t>Modèles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4B0D2"/>
                    </a:solidFill>
                  </a:tcPr>
                </a:tc>
                <a:tc>
                  <a:txBody>
                    <a:bodyPr/>
                    <a:lstStyle/>
                    <a:p>
                      <a:pPr algn="ctr">
                        <a:lnSpc>
                          <a:spcPts val="2939"/>
                        </a:lnSpc>
                        <a:defRPr/>
                      </a:pPr>
                      <a:r>
                        <a:rPr lang="en-US" sz="2099">
                          <a:solidFill>
                            <a:srgbClr val="FFFFFF"/>
                          </a:solidFill>
                          <a:latin typeface="Garet"/>
                          <a:ea typeface="Garet"/>
                          <a:cs typeface="Garet"/>
                          <a:sym typeface="Garet"/>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FFFFFF"/>
                          </a:solidFill>
                          <a:latin typeface="Garet"/>
                          <a:ea typeface="Garet"/>
                          <a:cs typeface="Garet"/>
                          <a:sym typeface="Garet"/>
                        </a:rPr>
                        <a:t>Précision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FFFFFF"/>
                          </a:solidFill>
                          <a:latin typeface="Garet"/>
                          <a:ea typeface="Garet"/>
                          <a:cs typeface="Garet"/>
                          <a:sym typeface="Garet"/>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b="1">
                          <a:solidFill>
                            <a:srgbClr val="FFFFFF"/>
                          </a:solidFill>
                          <a:latin typeface="Garet Bold"/>
                          <a:ea typeface="Garet Bold"/>
                          <a:cs typeface="Garet Bold"/>
                          <a:sym typeface="Garet Bold"/>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extLst>
                  <a:ext uri="{0D108BD9-81ED-4DB2-BD59-A6C34878D82A}">
                    <a16:rowId xmlns:a16="http://schemas.microsoft.com/office/drawing/2014/main" val="10000"/>
                  </a:ext>
                </a:extLst>
              </a:tr>
              <a:tr h="882251">
                <a:tc>
                  <a:txBody>
                    <a:bodyPr/>
                    <a:lstStyle/>
                    <a:p>
                      <a:pPr algn="ctr">
                        <a:lnSpc>
                          <a:spcPts val="2939"/>
                        </a:lnSpc>
                        <a:defRPr/>
                      </a:pPr>
                      <a:r>
                        <a:rPr lang="en-US" sz="2099">
                          <a:solidFill>
                            <a:srgbClr val="FFFFFF"/>
                          </a:solidFill>
                          <a:latin typeface="Garet"/>
                          <a:ea typeface="Garet"/>
                          <a:cs typeface="Garet"/>
                          <a:sym typeface="Garet"/>
                        </a:rPr>
                        <a:t>Régression logistique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0.43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0.59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0.81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DecisionTreeClassifier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RandomForest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82251">
                <a:tc>
                  <a:txBody>
                    <a:bodyPr/>
                    <a:lstStyle/>
                    <a:p>
                      <a:pPr algn="ctr">
                        <a:lnSpc>
                          <a:spcPts val="2939"/>
                        </a:lnSpc>
                        <a:defRPr/>
                      </a:pPr>
                      <a:r>
                        <a:rPr lang="en-US" sz="2099" b="1">
                          <a:solidFill>
                            <a:srgbClr val="FFFFFF"/>
                          </a:solidFill>
                          <a:latin typeface="Garet Bold"/>
                          <a:ea typeface="Garet Bold"/>
                          <a:cs typeface="Garet Bold"/>
                          <a:sym typeface="Garet Bold"/>
                        </a:rPr>
                        <a:t>LightGBM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5EAA"/>
                    </a:solidFill>
                  </a:tcPr>
                </a:tc>
                <a:tc>
                  <a:txBody>
                    <a:bodyPr/>
                    <a:lstStyle/>
                    <a:p>
                      <a:pPr algn="ctr">
                        <a:lnSpc>
                          <a:spcPts val="2939"/>
                        </a:lnSpc>
                        <a:defRPr/>
                      </a:pPr>
                      <a:r>
                        <a:rPr lang="en-US" sz="2099">
                          <a:solidFill>
                            <a:srgbClr val="000000"/>
                          </a:solidFill>
                          <a:latin typeface="Inter"/>
                          <a:ea typeface="Inter"/>
                          <a:cs typeface="Inter"/>
                          <a:sym typeface="Inter"/>
                        </a:rPr>
                        <a:t>1.00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Inter"/>
                          <a:ea typeface="Inter"/>
                          <a:cs typeface="Inter"/>
                          <a:sym typeface="Inter"/>
                        </a:rPr>
                        <a:t>0.87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a:off x="0" y="-212248"/>
            <a:ext cx="18288000" cy="1428273"/>
            <a:chOff x="0" y="0"/>
            <a:chExt cx="4816593" cy="376171"/>
          </a:xfrm>
        </p:grpSpPr>
        <p:sp>
          <p:nvSpPr>
            <p:cNvPr id="4" name="Freeform 4"/>
            <p:cNvSpPr/>
            <p:nvPr/>
          </p:nvSpPr>
          <p:spPr>
            <a:xfrm>
              <a:off x="0" y="0"/>
              <a:ext cx="4816592" cy="376171"/>
            </a:xfrm>
            <a:custGeom>
              <a:avLst/>
              <a:gdLst/>
              <a:ahLst/>
              <a:cxnLst/>
              <a:rect l="l" t="t" r="r" b="b"/>
              <a:pathLst>
                <a:path w="4816592" h="376171">
                  <a:moveTo>
                    <a:pt x="0" y="0"/>
                  </a:moveTo>
                  <a:lnTo>
                    <a:pt x="4816592" y="0"/>
                  </a:lnTo>
                  <a:lnTo>
                    <a:pt x="4816592" y="376171"/>
                  </a:lnTo>
                  <a:lnTo>
                    <a:pt x="0" y="376171"/>
                  </a:lnTo>
                  <a:close/>
                </a:path>
              </a:pathLst>
            </a:custGeom>
            <a:solidFill>
              <a:srgbClr val="375EAA"/>
            </a:solidFill>
          </p:spPr>
          <p:txBody>
            <a:bodyPr/>
            <a:lstStyle/>
            <a:p>
              <a:endParaRPr lang="fr-FR"/>
            </a:p>
          </p:txBody>
        </p:sp>
        <p:sp>
          <p:nvSpPr>
            <p:cNvPr id="5" name="TextBox 5"/>
            <p:cNvSpPr txBox="1"/>
            <p:nvPr/>
          </p:nvSpPr>
          <p:spPr>
            <a:xfrm>
              <a:off x="0" y="-38100"/>
              <a:ext cx="4816593" cy="41427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3851" y="27226"/>
            <a:ext cx="14090071"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TUNED MODELS PERFORMANCE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6276462" y="7429808"/>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txBody>
            <a:bodyPr/>
            <a:lstStyle/>
            <a:p>
              <a:endParaRPr lang="fr-FR"/>
            </a:p>
          </p:txBody>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17004" r="49284"/>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75EAA"/>
            </a:solidFill>
          </p:spPr>
          <p:txBody>
            <a:bodyPr/>
            <a:lstStyle/>
            <a:p>
              <a:endParaRPr lang="fr-FR"/>
            </a:p>
          </p:txBody>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375EAA"/>
            </a:solidFill>
          </p:spPr>
          <p:txBody>
            <a:bodyPr/>
            <a:lstStyle/>
            <a:p>
              <a:endParaRPr lang="fr-FR"/>
            </a:p>
          </p:txBody>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5EAA"/>
            </a:solidFill>
          </p:spPr>
          <p:txBody>
            <a:bodyPr/>
            <a:lstStyle/>
            <a:p>
              <a:endParaRPr lang="fr-FR"/>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692526"/>
            <a:ext cx="9366954" cy="1155745"/>
          </a:xfrm>
          <a:prstGeom prst="rect">
            <a:avLst/>
          </a:prstGeom>
        </p:spPr>
        <p:txBody>
          <a:bodyPr lIns="0" tIns="0" rIns="0" bIns="0" rtlCol="0" anchor="t">
            <a:spAutoFit/>
          </a:bodyPr>
          <a:lstStyle/>
          <a:p>
            <a:pPr algn="l">
              <a:lnSpc>
                <a:spcPts val="9487"/>
              </a:lnSpc>
            </a:pPr>
            <a:r>
              <a:rPr lang="en-US" sz="6776" b="1">
                <a:solidFill>
                  <a:srgbClr val="111A93"/>
                </a:solidFill>
                <a:latin typeface="Garet Bold"/>
                <a:ea typeface="Garet Bold"/>
                <a:cs typeface="Garet Bold"/>
                <a:sym typeface="Garet Bold"/>
              </a:rPr>
              <a:t>PLAN</a:t>
            </a:r>
          </a:p>
        </p:txBody>
      </p:sp>
      <p:grpSp>
        <p:nvGrpSpPr>
          <p:cNvPr id="17" name="Group 17"/>
          <p:cNvGrpSpPr/>
          <p:nvPr/>
        </p:nvGrpSpPr>
        <p:grpSpPr>
          <a:xfrm>
            <a:off x="7297118" y="2384162"/>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01</a:t>
              </a:r>
            </a:p>
          </p:txBody>
        </p:sp>
      </p:grpSp>
      <p:grpSp>
        <p:nvGrpSpPr>
          <p:cNvPr id="20" name="Group 20"/>
          <p:cNvGrpSpPr/>
          <p:nvPr/>
        </p:nvGrpSpPr>
        <p:grpSpPr>
          <a:xfrm>
            <a:off x="7297118" y="3565108"/>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02</a:t>
              </a:r>
            </a:p>
          </p:txBody>
        </p:sp>
      </p:grpSp>
      <p:grpSp>
        <p:nvGrpSpPr>
          <p:cNvPr id="23" name="Group 23"/>
          <p:cNvGrpSpPr/>
          <p:nvPr/>
        </p:nvGrpSpPr>
        <p:grpSpPr>
          <a:xfrm>
            <a:off x="7297118" y="4746054"/>
            <a:ext cx="969409" cy="969409"/>
            <a:chOff x="0" y="0"/>
            <a:chExt cx="812800" cy="812800"/>
          </a:xfrm>
        </p:grpSpPr>
        <p:sp>
          <p:nvSpPr>
            <p:cNvPr id="24" name="Freeform 2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25" name="TextBox 2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03</a:t>
              </a:r>
            </a:p>
          </p:txBody>
        </p:sp>
      </p:grpSp>
      <p:grpSp>
        <p:nvGrpSpPr>
          <p:cNvPr id="26" name="Group 26"/>
          <p:cNvGrpSpPr/>
          <p:nvPr/>
        </p:nvGrpSpPr>
        <p:grpSpPr>
          <a:xfrm>
            <a:off x="7297118" y="5927000"/>
            <a:ext cx="969409" cy="969409"/>
            <a:chOff x="0" y="0"/>
            <a:chExt cx="812800" cy="812800"/>
          </a:xfrm>
        </p:grpSpPr>
        <p:sp>
          <p:nvSpPr>
            <p:cNvPr id="27" name="Freeform 2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28" name="TextBox 2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04</a:t>
              </a:r>
            </a:p>
          </p:txBody>
        </p:sp>
      </p:grpSp>
      <p:grpSp>
        <p:nvGrpSpPr>
          <p:cNvPr id="29" name="Group 29"/>
          <p:cNvGrpSpPr/>
          <p:nvPr/>
        </p:nvGrpSpPr>
        <p:grpSpPr>
          <a:xfrm>
            <a:off x="7297118" y="7107945"/>
            <a:ext cx="969409" cy="969409"/>
            <a:chOff x="0" y="0"/>
            <a:chExt cx="812800" cy="812800"/>
          </a:xfrm>
        </p:grpSpPr>
        <p:sp>
          <p:nvSpPr>
            <p:cNvPr id="30" name="Freeform 3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31" name="TextBox 3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05</a:t>
              </a:r>
            </a:p>
          </p:txBody>
        </p:sp>
      </p:grpSp>
      <p:grpSp>
        <p:nvGrpSpPr>
          <p:cNvPr id="32" name="Group 32"/>
          <p:cNvGrpSpPr/>
          <p:nvPr/>
        </p:nvGrpSpPr>
        <p:grpSpPr>
          <a:xfrm>
            <a:off x="7297118" y="8288891"/>
            <a:ext cx="969409" cy="969409"/>
            <a:chOff x="0" y="0"/>
            <a:chExt cx="812800" cy="812800"/>
          </a:xfrm>
        </p:grpSpPr>
        <p:sp>
          <p:nvSpPr>
            <p:cNvPr id="33" name="Freeform 3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375EAA"/>
            </a:solidFill>
          </p:spPr>
          <p:txBody>
            <a:bodyPr/>
            <a:lstStyle/>
            <a:p>
              <a:endParaRPr lang="fr-FR"/>
            </a:p>
          </p:txBody>
        </p:sp>
        <p:sp>
          <p:nvSpPr>
            <p:cNvPr id="34" name="TextBox 3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ADD8E6"/>
                  </a:solidFill>
                  <a:latin typeface="Garet Bold"/>
                  <a:ea typeface="Garet Bold"/>
                  <a:cs typeface="Garet Bold"/>
                  <a:sym typeface="Garet Bold"/>
                </a:rPr>
                <a:t>06</a:t>
              </a:r>
            </a:p>
          </p:txBody>
        </p:sp>
      </p:grpSp>
      <p:grpSp>
        <p:nvGrpSpPr>
          <p:cNvPr id="35" name="Group 35"/>
          <p:cNvGrpSpPr/>
          <p:nvPr/>
        </p:nvGrpSpPr>
        <p:grpSpPr>
          <a:xfrm>
            <a:off x="15011231" y="1028700"/>
            <a:ext cx="1652841" cy="1652841"/>
            <a:chOff x="0" y="0"/>
            <a:chExt cx="812800" cy="812800"/>
          </a:xfrm>
        </p:grpSpPr>
        <p:sp>
          <p:nvSpPr>
            <p:cNvPr id="36" name="Freeform 36"/>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375EAA">
                <a:alpha val="29804"/>
              </a:srgbClr>
            </a:solidFill>
          </p:spPr>
          <p:txBody>
            <a:bodyPr/>
            <a:lstStyle/>
            <a:p>
              <a:endParaRPr lang="fr-FR"/>
            </a:p>
          </p:txBody>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4814124" y="816351"/>
            <a:ext cx="771724" cy="77172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75EAA">
                  <a:alpha val="40000"/>
                </a:srgbClr>
              </a:solidFill>
              <a:prstDash val="solid"/>
              <a:miter/>
            </a:ln>
          </p:spPr>
          <p:txBody>
            <a:bodyPr/>
            <a:lstStyle/>
            <a:p>
              <a:endParaRPr lang="fr-FR"/>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2919457" y="8414693"/>
            <a:ext cx="3744615" cy="374461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19608"/>
                </a:srgbClr>
              </a:solidFill>
              <a:prstDash val="solid"/>
              <a:miter/>
            </a:ln>
          </p:spPr>
          <p:txBody>
            <a:bodyPr/>
            <a:lstStyle/>
            <a:p>
              <a:endParaRPr lang="fr-FR"/>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8485829" y="2633916"/>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Context and Overview </a:t>
            </a:r>
          </a:p>
        </p:txBody>
      </p:sp>
      <p:sp>
        <p:nvSpPr>
          <p:cNvPr id="45" name="TextBox 45"/>
          <p:cNvSpPr txBox="1"/>
          <p:nvPr/>
        </p:nvSpPr>
        <p:spPr>
          <a:xfrm>
            <a:off x="8485829" y="3814862"/>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Exploratory Data Analysis</a:t>
            </a:r>
          </a:p>
        </p:txBody>
      </p:sp>
      <p:sp>
        <p:nvSpPr>
          <p:cNvPr id="46" name="TextBox 46"/>
          <p:cNvSpPr txBox="1"/>
          <p:nvPr/>
        </p:nvSpPr>
        <p:spPr>
          <a:xfrm>
            <a:off x="8485829" y="4995808"/>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Feature Engineering</a:t>
            </a:r>
          </a:p>
        </p:txBody>
      </p:sp>
      <p:sp>
        <p:nvSpPr>
          <p:cNvPr id="47" name="TextBox 47"/>
          <p:cNvSpPr txBox="1"/>
          <p:nvPr/>
        </p:nvSpPr>
        <p:spPr>
          <a:xfrm>
            <a:off x="8485829" y="6176754"/>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Data processing, Training and Modelling</a:t>
            </a:r>
          </a:p>
        </p:txBody>
      </p:sp>
      <p:sp>
        <p:nvSpPr>
          <p:cNvPr id="48" name="TextBox 48"/>
          <p:cNvSpPr txBox="1"/>
          <p:nvPr/>
        </p:nvSpPr>
        <p:spPr>
          <a:xfrm>
            <a:off x="8485829" y="7357700"/>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Model selection, validation and analysis</a:t>
            </a:r>
          </a:p>
        </p:txBody>
      </p:sp>
      <p:sp>
        <p:nvSpPr>
          <p:cNvPr id="49" name="TextBox 49"/>
          <p:cNvSpPr txBox="1"/>
          <p:nvPr/>
        </p:nvSpPr>
        <p:spPr>
          <a:xfrm>
            <a:off x="8485829" y="8538646"/>
            <a:ext cx="7351823" cy="422275"/>
          </a:xfrm>
          <a:prstGeom prst="rect">
            <a:avLst/>
          </a:prstGeom>
        </p:spPr>
        <p:txBody>
          <a:bodyPr lIns="0" tIns="0" rIns="0" bIns="0" rtlCol="0" anchor="t">
            <a:spAutoFit/>
          </a:bodyPr>
          <a:lstStyle/>
          <a:p>
            <a:pPr algn="l">
              <a:lnSpc>
                <a:spcPts val="3499"/>
              </a:lnSpc>
            </a:pPr>
            <a:r>
              <a:rPr lang="en-US" sz="2499">
                <a:solidFill>
                  <a:srgbClr val="111A93"/>
                </a:solidFill>
                <a:latin typeface="Garet"/>
                <a:ea typeface="Garet"/>
                <a:cs typeface="Garet"/>
                <a:sym typeface="Garet"/>
              </a:rPr>
              <a:t>Model Deployment: API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249317" y="1375322"/>
            <a:ext cx="15524206" cy="5196827"/>
          </a:xfrm>
          <a:prstGeom prst="rect">
            <a:avLst/>
          </a:prstGeom>
        </p:spPr>
        <p:txBody>
          <a:bodyPr lIns="0" tIns="0" rIns="0" bIns="0" rtlCol="0" anchor="t">
            <a:spAutoFit/>
          </a:bodyPr>
          <a:lstStyle/>
          <a:p>
            <a:pPr algn="ctr">
              <a:lnSpc>
                <a:spcPts val="13860"/>
              </a:lnSpc>
            </a:pPr>
            <a:r>
              <a:rPr lang="en-US" sz="9900" b="1">
                <a:solidFill>
                  <a:srgbClr val="ADD8E6"/>
                </a:solidFill>
                <a:latin typeface="Garet Bold"/>
                <a:ea typeface="Garet Bold"/>
                <a:cs typeface="Garet Bold"/>
                <a:sym typeface="Garet Bold"/>
              </a:rPr>
              <a:t>5- MODEL SELECTION, ANALYSIS AND DEPLOYMENT</a:t>
            </a:r>
          </a:p>
        </p:txBody>
      </p:sp>
      <p:sp>
        <p:nvSpPr>
          <p:cNvPr id="3" name="TextBox 3"/>
          <p:cNvSpPr txBox="1"/>
          <p:nvPr/>
        </p:nvSpPr>
        <p:spPr>
          <a:xfrm>
            <a:off x="2557324" y="7525479"/>
            <a:ext cx="12908192" cy="565150"/>
          </a:xfrm>
          <a:prstGeom prst="rect">
            <a:avLst/>
          </a:prstGeom>
        </p:spPr>
        <p:txBody>
          <a:bodyPr lIns="0" tIns="0" rIns="0" bIns="0" rtlCol="0" anchor="t">
            <a:spAutoFit/>
          </a:bodyPr>
          <a:lstStyle/>
          <a:p>
            <a:pPr marL="0" lvl="0" indent="0" algn="ctr">
              <a:lnSpc>
                <a:spcPts val="4999"/>
              </a:lnSpc>
            </a:pPr>
            <a:r>
              <a:rPr lang="en-US" sz="2499">
                <a:solidFill>
                  <a:srgbClr val="ADD8E6"/>
                </a:solidFill>
                <a:latin typeface="Open Sans"/>
                <a:ea typeface="Open Sans"/>
                <a:cs typeface="Open Sans"/>
                <a:sym typeface="Open Sans"/>
              </a:rPr>
              <a:t>Nous avons choisi le modèle LightGBM</a:t>
            </a:r>
          </a:p>
        </p:txBody>
      </p:sp>
      <p:sp>
        <p:nvSpPr>
          <p:cNvPr id="4" name="AutoShape 4"/>
          <p:cNvSpPr/>
          <p:nvPr/>
        </p:nvSpPr>
        <p:spPr>
          <a:xfrm>
            <a:off x="6681106" y="7143648"/>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6470" y="7715979"/>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6534650" cy="10287000"/>
            <a:chOff x="0" y="0"/>
            <a:chExt cx="1721060" cy="2709333"/>
          </a:xfrm>
        </p:grpSpPr>
        <p:sp>
          <p:nvSpPr>
            <p:cNvPr id="6" name="Freeform 6"/>
            <p:cNvSpPr/>
            <p:nvPr/>
          </p:nvSpPr>
          <p:spPr>
            <a:xfrm>
              <a:off x="0" y="0"/>
              <a:ext cx="1721060" cy="2709333"/>
            </a:xfrm>
            <a:custGeom>
              <a:avLst/>
              <a:gdLst/>
              <a:ahLst/>
              <a:cxnLst/>
              <a:rect l="l" t="t" r="r" b="b"/>
              <a:pathLst>
                <a:path w="1721060" h="2709333">
                  <a:moveTo>
                    <a:pt x="0" y="0"/>
                  </a:moveTo>
                  <a:lnTo>
                    <a:pt x="1721060" y="0"/>
                  </a:lnTo>
                  <a:lnTo>
                    <a:pt x="1721060" y="2709333"/>
                  </a:lnTo>
                  <a:lnTo>
                    <a:pt x="0" y="2709333"/>
                  </a:lnTo>
                  <a:close/>
                </a:path>
              </a:pathLst>
            </a:custGeom>
            <a:solidFill>
              <a:srgbClr val="375EAA"/>
            </a:solidFill>
          </p:spPr>
          <p:txBody>
            <a:bodyPr/>
            <a:lstStyle/>
            <a:p>
              <a:endParaRPr lang="fr-FR"/>
            </a:p>
          </p:txBody>
        </p:sp>
        <p:sp>
          <p:nvSpPr>
            <p:cNvPr id="7" name="TextBox 7"/>
            <p:cNvSpPr txBox="1"/>
            <p:nvPr/>
          </p:nvSpPr>
          <p:spPr>
            <a:xfrm>
              <a:off x="0" y="-38100"/>
              <a:ext cx="1721060" cy="2747433"/>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373650" y="2838943"/>
            <a:ext cx="1310100" cy="0"/>
          </a:xfrm>
          <a:prstGeom prst="line">
            <a:avLst/>
          </a:prstGeom>
          <a:ln w="95250" cap="flat">
            <a:solidFill>
              <a:srgbClr val="FFFFFF"/>
            </a:solidFill>
            <a:prstDash val="solid"/>
            <a:headEnd type="none" w="sm" len="sm"/>
            <a:tailEnd type="none" w="sm" len="sm"/>
          </a:ln>
        </p:spPr>
        <p:txBody>
          <a:bodyPr/>
          <a:lstStyle/>
          <a:p>
            <a:endParaRPr lang="fr-FR"/>
          </a:p>
        </p:txBody>
      </p:sp>
      <p:grpSp>
        <p:nvGrpSpPr>
          <p:cNvPr id="9" name="Group 9"/>
          <p:cNvGrpSpPr/>
          <p:nvPr/>
        </p:nvGrpSpPr>
        <p:grpSpPr>
          <a:xfrm>
            <a:off x="16230656" y="-1369287"/>
            <a:ext cx="3277467" cy="32774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19608"/>
                </a:srgbClr>
              </a:solidFill>
              <a:prstDash val="solid"/>
              <a:miter/>
            </a:ln>
          </p:spPr>
          <p:txBody>
            <a:bodyPr/>
            <a:lstStyle/>
            <a:p>
              <a:endParaRPr lang="fr-F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810225" y="587768"/>
            <a:ext cx="8657562" cy="7445503"/>
          </a:xfrm>
          <a:custGeom>
            <a:avLst/>
            <a:gdLst/>
            <a:ahLst/>
            <a:cxnLst/>
            <a:rect l="l" t="t" r="r" b="b"/>
            <a:pathLst>
              <a:path w="8657562" h="7445503">
                <a:moveTo>
                  <a:pt x="0" y="0"/>
                </a:moveTo>
                <a:lnTo>
                  <a:pt x="8657562" y="0"/>
                </a:lnTo>
                <a:lnTo>
                  <a:pt x="8657562" y="7445503"/>
                </a:lnTo>
                <a:lnTo>
                  <a:pt x="0" y="7445503"/>
                </a:lnTo>
                <a:lnTo>
                  <a:pt x="0" y="0"/>
                </a:lnTo>
                <a:close/>
              </a:path>
            </a:pathLst>
          </a:custGeom>
          <a:blipFill>
            <a:blip r:embed="rId2"/>
            <a:stretch>
              <a:fillRect/>
            </a:stretch>
          </a:blipFill>
        </p:spPr>
        <p:txBody>
          <a:bodyPr/>
          <a:lstStyle/>
          <a:p>
            <a:endParaRPr lang="fr-FR"/>
          </a:p>
        </p:txBody>
      </p:sp>
      <p:sp>
        <p:nvSpPr>
          <p:cNvPr id="13" name="TextBox 13"/>
          <p:cNvSpPr txBox="1"/>
          <p:nvPr/>
        </p:nvSpPr>
        <p:spPr>
          <a:xfrm>
            <a:off x="459144" y="575296"/>
            <a:ext cx="5708056" cy="1739901"/>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PERFORMANCES DU MODELE</a:t>
            </a:r>
          </a:p>
        </p:txBody>
      </p:sp>
      <p:sp>
        <p:nvSpPr>
          <p:cNvPr id="14" name="TextBox 14"/>
          <p:cNvSpPr txBox="1"/>
          <p:nvPr/>
        </p:nvSpPr>
        <p:spPr>
          <a:xfrm>
            <a:off x="7987590" y="8191500"/>
            <a:ext cx="8550329" cy="469359"/>
          </a:xfrm>
          <a:prstGeom prst="rect">
            <a:avLst/>
          </a:prstGeom>
        </p:spPr>
        <p:txBody>
          <a:bodyPr lIns="0" tIns="0" rIns="0" bIns="0" rtlCol="0" anchor="t">
            <a:spAutoFit/>
          </a:bodyPr>
          <a:lstStyle/>
          <a:p>
            <a:pPr algn="ctr">
              <a:lnSpc>
                <a:spcPts val="3779"/>
              </a:lnSpc>
            </a:pPr>
            <a:r>
              <a:rPr lang="en-US" sz="2699" b="1" dirty="0" err="1">
                <a:solidFill>
                  <a:srgbClr val="000000"/>
                </a:solidFill>
                <a:latin typeface="Garet Ultra-Bold"/>
                <a:ea typeface="Garet Ultra-Bold"/>
                <a:cs typeface="Garet Ultra-Bold"/>
                <a:sym typeface="Garet Ultra-Bold"/>
              </a:rPr>
              <a:t>Matrice</a:t>
            </a:r>
            <a:r>
              <a:rPr lang="en-US" sz="2699" b="1" dirty="0">
                <a:solidFill>
                  <a:srgbClr val="000000"/>
                </a:solidFill>
                <a:latin typeface="Garet Ultra-Bold"/>
                <a:ea typeface="Garet Ultra-Bold"/>
                <a:cs typeface="Garet Ultra-Bold"/>
                <a:sym typeface="Garet Ultra-Bold"/>
              </a:rPr>
              <a:t> de confusion</a:t>
            </a:r>
          </a:p>
        </p:txBody>
      </p:sp>
      <p:pic>
        <p:nvPicPr>
          <p:cNvPr id="16" name="Image 15">
            <a:extLst>
              <a:ext uri="{FF2B5EF4-FFF2-40B4-BE49-F238E27FC236}">
                <a16:creationId xmlns:a16="http://schemas.microsoft.com/office/drawing/2014/main" id="{9E981502-8027-C07D-83C2-6D66BF3A0403}"/>
              </a:ext>
            </a:extLst>
          </p:cNvPr>
          <p:cNvPicPr>
            <a:picLocks noChangeAspect="1"/>
          </p:cNvPicPr>
          <p:nvPr/>
        </p:nvPicPr>
        <p:blipFill>
          <a:blip r:embed="rId3"/>
          <a:stretch>
            <a:fillRect/>
          </a:stretch>
        </p:blipFill>
        <p:spPr>
          <a:xfrm>
            <a:off x="685800" y="4035688"/>
            <a:ext cx="4648201" cy="3010092"/>
          </a:xfrm>
          <a:prstGeom prst="rect">
            <a:avLst/>
          </a:prstGeom>
        </p:spPr>
      </p:pic>
      <p:sp>
        <p:nvSpPr>
          <p:cNvPr id="17" name="TextBox 14">
            <a:extLst>
              <a:ext uri="{FF2B5EF4-FFF2-40B4-BE49-F238E27FC236}">
                <a16:creationId xmlns:a16="http://schemas.microsoft.com/office/drawing/2014/main" id="{20AD050C-3F9E-0A25-700F-4E9C60BD555A}"/>
              </a:ext>
            </a:extLst>
          </p:cNvPr>
          <p:cNvSpPr txBox="1"/>
          <p:nvPr/>
        </p:nvSpPr>
        <p:spPr>
          <a:xfrm>
            <a:off x="-1143000" y="7213377"/>
            <a:ext cx="8550329" cy="469359"/>
          </a:xfrm>
          <a:prstGeom prst="rect">
            <a:avLst/>
          </a:prstGeom>
        </p:spPr>
        <p:txBody>
          <a:bodyPr lIns="0" tIns="0" rIns="0" bIns="0" rtlCol="0" anchor="t">
            <a:spAutoFit/>
          </a:bodyPr>
          <a:lstStyle/>
          <a:p>
            <a:pPr algn="ctr">
              <a:lnSpc>
                <a:spcPts val="3779"/>
              </a:lnSpc>
            </a:pPr>
            <a:r>
              <a:rPr lang="en-US" sz="2699" b="1" dirty="0" err="1">
                <a:solidFill>
                  <a:schemeClr val="bg1"/>
                </a:solidFill>
                <a:latin typeface="Garet Ultra-Bold"/>
                <a:ea typeface="Garet Ultra-Bold"/>
                <a:cs typeface="Garet Ultra-Bold"/>
                <a:sym typeface="Garet Ultra-Bold"/>
              </a:rPr>
              <a:t>Hyperparamètres</a:t>
            </a:r>
            <a:r>
              <a:rPr lang="en-US" sz="2699" b="1" dirty="0">
                <a:solidFill>
                  <a:schemeClr val="bg1"/>
                </a:solidFill>
                <a:latin typeface="Garet Ultra-Bold"/>
                <a:ea typeface="Garet Ultra-Bold"/>
                <a:cs typeface="Garet Ultra-Bold"/>
                <a:sym typeface="Garet Ultra-Bold"/>
              </a:rPr>
              <a:t> </a:t>
            </a:r>
            <a:r>
              <a:rPr lang="en-US" sz="2699" b="1" dirty="0" err="1">
                <a:solidFill>
                  <a:schemeClr val="bg1"/>
                </a:solidFill>
                <a:latin typeface="Garet Ultra-Bold"/>
                <a:ea typeface="Garet Ultra-Bold"/>
                <a:cs typeface="Garet Ultra-Bold"/>
                <a:sym typeface="Garet Ultra-Bold"/>
              </a:rPr>
              <a:t>optimaux</a:t>
            </a:r>
            <a:endParaRPr lang="en-US" sz="2699" b="1" dirty="0">
              <a:solidFill>
                <a:schemeClr val="bg1"/>
              </a:solidFill>
              <a:latin typeface="Garet Ultra-Bold"/>
              <a:ea typeface="Garet Ultra-Bold"/>
              <a:cs typeface="Garet Ultra-Bold"/>
              <a:sym typeface="Garet Ul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373650" y="2838943"/>
            <a:ext cx="1310100" cy="0"/>
          </a:xfrm>
          <a:prstGeom prst="line">
            <a:avLst/>
          </a:prstGeom>
          <a:ln w="95250" cap="flat">
            <a:solidFill>
              <a:srgbClr val="FFFFFF"/>
            </a:solidFill>
            <a:prstDash val="solid"/>
            <a:headEnd type="none" w="sm" len="sm"/>
            <a:tailEnd type="none" w="sm" len="sm"/>
          </a:ln>
        </p:spPr>
        <p:txBody>
          <a:bodyPr/>
          <a:lstStyle/>
          <a:p>
            <a:endParaRPr lang="fr-FR"/>
          </a:p>
        </p:txBody>
      </p:sp>
      <p:grpSp>
        <p:nvGrpSpPr>
          <p:cNvPr id="6" name="Group 6"/>
          <p:cNvGrpSpPr/>
          <p:nvPr/>
        </p:nvGrpSpPr>
        <p:grpSpPr>
          <a:xfrm>
            <a:off x="16230656" y="-1369287"/>
            <a:ext cx="3277467" cy="32774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19608"/>
                </a:srgbClr>
              </a:solidFill>
              <a:prstDash val="solid"/>
              <a:miter/>
            </a:ln>
          </p:spPr>
          <p:txBody>
            <a:bodyPr/>
            <a:lstStyle/>
            <a:p>
              <a:endParaRPr lang="fr-F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523536" y="8689952"/>
            <a:ext cx="5948698" cy="1136697"/>
            <a:chOff x="0" y="0"/>
            <a:chExt cx="7931597" cy="1515596"/>
          </a:xfrm>
        </p:grpSpPr>
        <p:grpSp>
          <p:nvGrpSpPr>
            <p:cNvPr id="10" name="Group 10"/>
            <p:cNvGrpSpPr/>
            <p:nvPr/>
          </p:nvGrpSpPr>
          <p:grpSpPr>
            <a:xfrm>
              <a:off x="0" y="0"/>
              <a:ext cx="7931597" cy="1515596"/>
              <a:chOff x="0" y="0"/>
              <a:chExt cx="1566735" cy="299377"/>
            </a:xfrm>
          </p:grpSpPr>
          <p:sp>
            <p:nvSpPr>
              <p:cNvPr id="11" name="Freeform 11"/>
              <p:cNvSpPr/>
              <p:nvPr/>
            </p:nvSpPr>
            <p:spPr>
              <a:xfrm>
                <a:off x="0" y="0"/>
                <a:ext cx="1566735" cy="299377"/>
              </a:xfrm>
              <a:custGeom>
                <a:avLst/>
                <a:gdLst/>
                <a:ahLst/>
                <a:cxnLst/>
                <a:rect l="l" t="t" r="r" b="b"/>
                <a:pathLst>
                  <a:path w="1566735" h="299377">
                    <a:moveTo>
                      <a:pt x="0" y="0"/>
                    </a:moveTo>
                    <a:lnTo>
                      <a:pt x="1566735" y="0"/>
                    </a:lnTo>
                    <a:lnTo>
                      <a:pt x="1566735" y="299377"/>
                    </a:lnTo>
                    <a:lnTo>
                      <a:pt x="0" y="299377"/>
                    </a:lnTo>
                    <a:close/>
                  </a:path>
                </a:pathLst>
              </a:custGeom>
              <a:solidFill>
                <a:srgbClr val="375EAA"/>
              </a:solidFill>
            </p:spPr>
            <p:txBody>
              <a:bodyPr/>
              <a:lstStyle/>
              <a:p>
                <a:endParaRPr lang="fr-FR"/>
              </a:p>
            </p:txBody>
          </p:sp>
          <p:sp>
            <p:nvSpPr>
              <p:cNvPr id="12" name="TextBox 12"/>
              <p:cNvSpPr txBox="1"/>
              <p:nvPr/>
            </p:nvSpPr>
            <p:spPr>
              <a:xfrm>
                <a:off x="0" y="-38100"/>
                <a:ext cx="1566735" cy="337477"/>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8393"/>
              <a:ext cx="7931597" cy="591185"/>
            </a:xfrm>
            <a:prstGeom prst="rect">
              <a:avLst/>
            </a:prstGeom>
          </p:spPr>
          <p:txBody>
            <a:bodyPr lIns="0" tIns="0" rIns="0" bIns="0" rtlCol="0" anchor="t">
              <a:spAutoFit/>
            </a:bodyPr>
            <a:lstStyle/>
            <a:p>
              <a:pPr algn="ctr">
                <a:lnSpc>
                  <a:spcPts val="3779"/>
                </a:lnSpc>
              </a:pPr>
              <a:r>
                <a:rPr lang="en-US" sz="2699" b="1">
                  <a:solidFill>
                    <a:srgbClr val="000000"/>
                  </a:solidFill>
                  <a:latin typeface="Garet Ultra-Bold"/>
                  <a:ea typeface="Garet Ultra-Bold"/>
                  <a:cs typeface="Garet Ultra-Bold"/>
                  <a:sym typeface="Garet Ultra-Bold"/>
                </a:rPr>
                <a:t>Global Feature Importance</a:t>
              </a:r>
            </a:p>
          </p:txBody>
        </p:sp>
      </p:grpSp>
      <p:sp>
        <p:nvSpPr>
          <p:cNvPr id="14" name="Freeform 14"/>
          <p:cNvSpPr/>
          <p:nvPr/>
        </p:nvSpPr>
        <p:spPr>
          <a:xfrm>
            <a:off x="0" y="0"/>
            <a:ext cx="10620655" cy="10189250"/>
          </a:xfrm>
          <a:custGeom>
            <a:avLst/>
            <a:gdLst/>
            <a:ahLst/>
            <a:cxnLst/>
            <a:rect l="l" t="t" r="r" b="b"/>
            <a:pathLst>
              <a:path w="10620655" h="10189250">
                <a:moveTo>
                  <a:pt x="0" y="0"/>
                </a:moveTo>
                <a:lnTo>
                  <a:pt x="10620655" y="0"/>
                </a:lnTo>
                <a:lnTo>
                  <a:pt x="10620655" y="10189250"/>
                </a:lnTo>
                <a:lnTo>
                  <a:pt x="0" y="10189250"/>
                </a:lnTo>
                <a:lnTo>
                  <a:pt x="0" y="0"/>
                </a:lnTo>
                <a:close/>
              </a:path>
            </a:pathLst>
          </a:custGeom>
          <a:blipFill>
            <a:blip r:embed="rId2"/>
            <a:stretch>
              <a:fillRect t="-292" b="-292"/>
            </a:stretch>
          </a:blipFill>
        </p:spPr>
        <p:txBody>
          <a:bodyPr/>
          <a:lstStyle/>
          <a:p>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249317" y="1581476"/>
            <a:ext cx="15524206" cy="3444227"/>
          </a:xfrm>
          <a:prstGeom prst="rect">
            <a:avLst/>
          </a:prstGeom>
        </p:spPr>
        <p:txBody>
          <a:bodyPr lIns="0" tIns="0" rIns="0" bIns="0" rtlCol="0" anchor="t">
            <a:spAutoFit/>
          </a:bodyPr>
          <a:lstStyle/>
          <a:p>
            <a:pPr algn="ctr">
              <a:lnSpc>
                <a:spcPts val="13860"/>
              </a:lnSpc>
            </a:pPr>
            <a:r>
              <a:rPr lang="en-US" sz="9900" b="1">
                <a:solidFill>
                  <a:srgbClr val="ADD8E6"/>
                </a:solidFill>
                <a:latin typeface="Garet Bold"/>
                <a:ea typeface="Garet Bold"/>
                <a:cs typeface="Garet Bold"/>
                <a:sym typeface="Garet Bold"/>
              </a:rPr>
              <a:t>6- MODEL DEPLOYMENT: API</a:t>
            </a:r>
          </a:p>
        </p:txBody>
      </p:sp>
      <p:sp>
        <p:nvSpPr>
          <p:cNvPr id="3" name="TextBox 3"/>
          <p:cNvSpPr txBox="1"/>
          <p:nvPr/>
        </p:nvSpPr>
        <p:spPr>
          <a:xfrm>
            <a:off x="2689904" y="6721475"/>
            <a:ext cx="12908192" cy="565150"/>
          </a:xfrm>
          <a:prstGeom prst="rect">
            <a:avLst/>
          </a:prstGeom>
        </p:spPr>
        <p:txBody>
          <a:bodyPr lIns="0" tIns="0" rIns="0" bIns="0" rtlCol="0" anchor="t">
            <a:spAutoFit/>
          </a:bodyPr>
          <a:lstStyle/>
          <a:p>
            <a:pPr marL="0" lvl="0" indent="0" algn="ctr">
              <a:lnSpc>
                <a:spcPts val="4999"/>
              </a:lnSpc>
            </a:pPr>
            <a:r>
              <a:rPr lang="en-US" sz="2499">
                <a:solidFill>
                  <a:srgbClr val="ADD8E6"/>
                </a:solidFill>
                <a:latin typeface="Open Sans"/>
                <a:ea typeface="Open Sans"/>
                <a:cs typeface="Open Sans"/>
                <a:sym typeface="Open Sans"/>
              </a:rPr>
              <a:t>Nous avons choisi le modèle LightGBM car c’était celui avec le meilleur f1-score.</a:t>
            </a:r>
          </a:p>
        </p:txBody>
      </p:sp>
      <p:sp>
        <p:nvSpPr>
          <p:cNvPr id="4" name="AutoShape 4"/>
          <p:cNvSpPr/>
          <p:nvPr/>
        </p:nvSpPr>
        <p:spPr>
          <a:xfrm>
            <a:off x="7094242" y="5824257"/>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6470" y="7715979"/>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txBody>
            <a:bodyPr/>
            <a:lstStyle/>
            <a:p>
              <a:endParaRPr lang="fr-FR"/>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375EAA"/>
            </a:solidFill>
          </p:spPr>
          <p:txBody>
            <a:bodyPr/>
            <a:lstStyle/>
            <a:p>
              <a:endParaRPr lang="fr-FR"/>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fr-FR"/>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5EAA"/>
            </a:solidFill>
          </p:spPr>
          <p:txBody>
            <a:bodyPr/>
            <a:lstStyle/>
            <a:p>
              <a:endParaRPr lang="fr-FR"/>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375EAA"/>
            </a:solidFill>
          </p:spPr>
          <p:txBody>
            <a:bodyPr/>
            <a:lstStyle/>
            <a:p>
              <a:endParaRPr lang="fr-FR"/>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53503" y="6228185"/>
            <a:ext cx="4176257" cy="545802"/>
            <a:chOff x="0" y="0"/>
            <a:chExt cx="1099919" cy="143750"/>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375EAA"/>
            </a:solidFill>
          </p:spPr>
          <p:txBody>
            <a:bodyPr/>
            <a:lstStyle/>
            <a:p>
              <a:endParaRPr lang="fr-FR"/>
            </a:p>
          </p:txBody>
        </p:sp>
        <p:sp>
          <p:nvSpPr>
            <p:cNvPr id="18" name="TextBox 18"/>
            <p:cNvSpPr txBox="1"/>
            <p:nvPr/>
          </p:nvSpPr>
          <p:spPr>
            <a:xfrm>
              <a:off x="0" y="-28575"/>
              <a:ext cx="1099919" cy="172325"/>
            </a:xfrm>
            <a:prstGeom prst="rect">
              <a:avLst/>
            </a:prstGeom>
          </p:spPr>
          <p:txBody>
            <a:bodyPr lIns="50800" tIns="50800" rIns="50800" bIns="50800" rtlCol="0" anchor="ctr"/>
            <a:lstStyle/>
            <a:p>
              <a:pPr algn="ctr">
                <a:lnSpc>
                  <a:spcPts val="2659"/>
                </a:lnSpc>
              </a:pPr>
              <a:r>
                <a:rPr lang="en-US" sz="1899">
                  <a:solidFill>
                    <a:srgbClr val="FFFFFF"/>
                  </a:solidFill>
                  <a:latin typeface="Garet"/>
                  <a:ea typeface="Garet"/>
                  <a:cs typeface="Garet"/>
                  <a:sym typeface="Garet"/>
                </a:rPr>
                <a:t>Mai 2025</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375EAA">
                <a:alpha val="29804"/>
              </a:srgbClr>
            </a:solidFill>
          </p:spPr>
          <p:txBody>
            <a:bodyPr/>
            <a:lstStyle/>
            <a:p>
              <a:endParaRPr lang="fr-FR"/>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4601518" y="4611279"/>
            <a:ext cx="5155919" cy="495300"/>
          </a:xfrm>
          <a:prstGeom prst="rect">
            <a:avLst/>
          </a:prstGeom>
        </p:spPr>
        <p:txBody>
          <a:bodyPr lIns="0" tIns="0" rIns="0" bIns="0" rtlCol="0" anchor="t">
            <a:spAutoFit/>
          </a:bodyPr>
          <a:lstStyle/>
          <a:p>
            <a:pPr algn="l">
              <a:lnSpc>
                <a:spcPts val="4199"/>
              </a:lnSpc>
            </a:pPr>
            <a:r>
              <a:rPr lang="en-US" sz="2999" spc="299">
                <a:solidFill>
                  <a:srgbClr val="000000"/>
                </a:solidFill>
                <a:latin typeface="Garet"/>
                <a:ea typeface="Garet"/>
                <a:cs typeface="Garet"/>
                <a:sym typeface="Garet"/>
              </a:rPr>
              <a:t>FOR YOUR ATTENTION</a:t>
            </a:r>
          </a:p>
        </p:txBody>
      </p:sp>
      <p:sp>
        <p:nvSpPr>
          <p:cNvPr id="23" name="TextBox 23"/>
          <p:cNvSpPr txBox="1"/>
          <p:nvPr/>
        </p:nvSpPr>
        <p:spPr>
          <a:xfrm>
            <a:off x="2572327" y="8650469"/>
            <a:ext cx="5102540" cy="389255"/>
          </a:xfrm>
          <a:prstGeom prst="rect">
            <a:avLst/>
          </a:prstGeom>
        </p:spPr>
        <p:txBody>
          <a:bodyPr lIns="0" tIns="0" rIns="0" bIns="0" rtlCol="0" anchor="t">
            <a:spAutoFit/>
          </a:bodyPr>
          <a:lstStyle/>
          <a:p>
            <a:pPr algn="l">
              <a:lnSpc>
                <a:spcPts val="3220"/>
              </a:lnSpc>
            </a:pPr>
            <a:r>
              <a:rPr lang="en-US" sz="2300" u="sng">
                <a:solidFill>
                  <a:srgbClr val="000000"/>
                </a:solidFill>
                <a:latin typeface="Garet"/>
                <a:ea typeface="Garet"/>
                <a:cs typeface="Garet"/>
                <a:sym typeface="Garet"/>
                <a:hlinkClick r:id="rId3" tooltip="https://github.com/Midel-AI"/>
              </a:rPr>
              <a:t>https://github.com/Midel-AI</a:t>
            </a:r>
          </a:p>
        </p:txBody>
      </p:sp>
      <p:sp>
        <p:nvSpPr>
          <p:cNvPr id="24" name="TextBox 24"/>
          <p:cNvSpPr txBox="1"/>
          <p:nvPr/>
        </p:nvSpPr>
        <p:spPr>
          <a:xfrm>
            <a:off x="1624423" y="3135538"/>
            <a:ext cx="8795646" cy="1523365"/>
          </a:xfrm>
          <a:prstGeom prst="rect">
            <a:avLst/>
          </a:prstGeom>
        </p:spPr>
        <p:txBody>
          <a:bodyPr lIns="0" tIns="0" rIns="0" bIns="0" rtlCol="0" anchor="t">
            <a:spAutoFit/>
          </a:bodyPr>
          <a:lstStyle/>
          <a:p>
            <a:pPr algn="l">
              <a:lnSpc>
                <a:spcPts val="11960"/>
              </a:lnSpc>
            </a:pPr>
            <a:r>
              <a:rPr lang="en-US" sz="10400" b="1">
                <a:solidFill>
                  <a:srgbClr val="000000"/>
                </a:solidFill>
                <a:latin typeface="Garet Bold"/>
                <a:ea typeface="Garet Bold"/>
                <a:cs typeface="Garet Bold"/>
                <a:sym typeface="Garet Bold"/>
              </a:rPr>
              <a:t>THANK YOU</a:t>
            </a:r>
          </a:p>
        </p:txBody>
      </p:sp>
      <p:sp>
        <p:nvSpPr>
          <p:cNvPr id="25" name="Freeform 25"/>
          <p:cNvSpPr/>
          <p:nvPr/>
        </p:nvSpPr>
        <p:spPr>
          <a:xfrm>
            <a:off x="1653503" y="8598997"/>
            <a:ext cx="488488" cy="488488"/>
          </a:xfrm>
          <a:custGeom>
            <a:avLst/>
            <a:gdLst/>
            <a:ahLst/>
            <a:cxnLst/>
            <a:rect l="l" t="t" r="r" b="b"/>
            <a:pathLst>
              <a:path w="488488" h="488488">
                <a:moveTo>
                  <a:pt x="0" y="0"/>
                </a:moveTo>
                <a:lnTo>
                  <a:pt x="488489" y="0"/>
                </a:lnTo>
                <a:lnTo>
                  <a:pt x="488489" y="488488"/>
                </a:lnTo>
                <a:lnTo>
                  <a:pt x="0" y="488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26" name="Group 26"/>
          <p:cNvGrpSpPr/>
          <p:nvPr/>
        </p:nvGrpSpPr>
        <p:grpSpPr>
          <a:xfrm>
            <a:off x="8484493" y="9014056"/>
            <a:ext cx="2545888" cy="254588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9804"/>
                </a:srgbClr>
              </a:solidFill>
              <a:prstDash val="solid"/>
              <a:miter/>
            </a:ln>
          </p:spPr>
          <p:txBody>
            <a:bodyPr/>
            <a:lstStyle/>
            <a:p>
              <a:endParaRPr lang="fr-F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381897" y="2733278"/>
            <a:ext cx="15524206" cy="4191000"/>
          </a:xfrm>
          <a:prstGeom prst="rect">
            <a:avLst/>
          </a:prstGeom>
        </p:spPr>
        <p:txBody>
          <a:bodyPr lIns="0" tIns="0" rIns="0" bIns="0" rtlCol="0" anchor="t">
            <a:spAutoFit/>
          </a:bodyPr>
          <a:lstStyle/>
          <a:p>
            <a:pPr algn="ctr">
              <a:lnSpc>
                <a:spcPts val="16800"/>
              </a:lnSpc>
            </a:pPr>
            <a:r>
              <a:rPr lang="en-US" sz="12000" b="1">
                <a:solidFill>
                  <a:srgbClr val="ADD8E6"/>
                </a:solidFill>
                <a:latin typeface="Garet Bold"/>
                <a:ea typeface="Garet Bold"/>
                <a:cs typeface="Garet Bold"/>
                <a:sym typeface="Garet Bold"/>
              </a:rPr>
              <a:t>1- CONTEXT AND OVERVIEW</a:t>
            </a:r>
          </a:p>
        </p:txBody>
      </p:sp>
      <p:sp>
        <p:nvSpPr>
          <p:cNvPr id="3" name="TextBox 3"/>
          <p:cNvSpPr txBox="1"/>
          <p:nvPr/>
        </p:nvSpPr>
        <p:spPr>
          <a:xfrm>
            <a:off x="2557324" y="7525479"/>
            <a:ext cx="12908192" cy="1193800"/>
          </a:xfrm>
          <a:prstGeom prst="rect">
            <a:avLst/>
          </a:prstGeom>
        </p:spPr>
        <p:txBody>
          <a:bodyPr lIns="0" tIns="0" rIns="0" bIns="0" rtlCol="0" anchor="t">
            <a:spAutoFit/>
          </a:bodyPr>
          <a:lstStyle/>
          <a:p>
            <a:pPr marL="0" lvl="0" indent="0" algn="ctr">
              <a:lnSpc>
                <a:spcPts val="4999"/>
              </a:lnSpc>
            </a:pPr>
            <a:r>
              <a:rPr lang="en-US" sz="2499">
                <a:solidFill>
                  <a:srgbClr val="ADD8E6"/>
                </a:solidFill>
                <a:latin typeface="Open Sans"/>
                <a:ea typeface="Open Sans"/>
                <a:cs typeface="Open Sans"/>
                <a:sym typeface="Open Sans"/>
              </a:rPr>
              <a:t>Le but de cette partie est double. Vous présenter le contexte du projet, ainsi que la base de données.</a:t>
            </a:r>
          </a:p>
        </p:txBody>
      </p:sp>
      <p:sp>
        <p:nvSpPr>
          <p:cNvPr id="4" name="AutoShape 4"/>
          <p:cNvSpPr/>
          <p:nvPr/>
        </p:nvSpPr>
        <p:spPr>
          <a:xfrm>
            <a:off x="6681106" y="7143648"/>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6470" y="7715979"/>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375EAA"/>
            </a:solidFill>
          </p:spPr>
          <p:txBody>
            <a:bodyPr/>
            <a:lstStyle/>
            <a:p>
              <a:endParaRPr lang="fr-FR"/>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1908721"/>
            <a:ext cx="1310100" cy="0"/>
          </a:xfrm>
          <a:prstGeom prst="line">
            <a:avLst/>
          </a:prstGeom>
          <a:ln w="95250" cap="flat">
            <a:solidFill>
              <a:srgbClr val="ADD8E6"/>
            </a:solidFill>
            <a:prstDash val="solid"/>
            <a:headEnd type="none" w="sm" len="sm"/>
            <a:tailEnd type="none" w="sm" len="sm"/>
          </a:ln>
        </p:spPr>
        <p:txBody>
          <a:bodyPr/>
          <a:lstStyle/>
          <a:p>
            <a:endParaRPr lang="fr-FR"/>
          </a:p>
        </p:txBody>
      </p:sp>
      <p:sp>
        <p:nvSpPr>
          <p:cNvPr id="6" name="TextBox 6"/>
          <p:cNvSpPr txBox="1"/>
          <p:nvPr/>
        </p:nvSpPr>
        <p:spPr>
          <a:xfrm>
            <a:off x="839945" y="744695"/>
            <a:ext cx="4568944" cy="854076"/>
          </a:xfrm>
          <a:prstGeom prst="rect">
            <a:avLst/>
          </a:prstGeom>
        </p:spPr>
        <p:txBody>
          <a:bodyPr lIns="0" tIns="0" rIns="0" bIns="0" rtlCol="0" anchor="t">
            <a:spAutoFit/>
          </a:bodyPr>
          <a:lstStyle/>
          <a:p>
            <a:pPr algn="l">
              <a:lnSpc>
                <a:spcPts val="6999"/>
              </a:lnSpc>
            </a:pPr>
            <a:r>
              <a:rPr lang="en-US" sz="4999" b="1" spc="99">
                <a:solidFill>
                  <a:srgbClr val="ADD8E6"/>
                </a:solidFill>
                <a:latin typeface="Garet Bold"/>
                <a:ea typeface="Garet Bold"/>
                <a:cs typeface="Garet Bold"/>
                <a:sym typeface="Garet Bold"/>
              </a:rPr>
              <a:t>CONTEXT</a:t>
            </a:r>
          </a:p>
        </p:txBody>
      </p:sp>
      <p:sp>
        <p:nvSpPr>
          <p:cNvPr id="7" name="TextBox 7"/>
          <p:cNvSpPr txBox="1"/>
          <p:nvPr/>
        </p:nvSpPr>
        <p:spPr>
          <a:xfrm>
            <a:off x="352181" y="4200755"/>
            <a:ext cx="5568522" cy="3375025"/>
          </a:xfrm>
          <a:prstGeom prst="rect">
            <a:avLst/>
          </a:prstGeom>
        </p:spPr>
        <p:txBody>
          <a:bodyPr lIns="0" tIns="0" rIns="0" bIns="0" rtlCol="0" anchor="t">
            <a:spAutoFit/>
          </a:bodyPr>
          <a:lstStyle/>
          <a:p>
            <a:pPr marL="0" lvl="0" indent="0" algn="just">
              <a:lnSpc>
                <a:spcPts val="3874"/>
              </a:lnSpc>
            </a:pPr>
            <a:r>
              <a:rPr lang="en-US" sz="2499">
                <a:solidFill>
                  <a:srgbClr val="ADD8E6"/>
                </a:solidFill>
                <a:latin typeface="Open Sans"/>
                <a:ea typeface="Open Sans"/>
                <a:cs typeface="Open Sans"/>
                <a:sym typeface="Open Sans"/>
              </a:rPr>
              <a:t>Le 15 avril 2025, Galsen AI a lancé son tout premier hackathon en partenariat avec Zindi. Il s’agit de développer à partir de la base de données des transactions de  Xente un modèle capable de détecter les transactions frauduleuses.</a:t>
            </a:r>
          </a:p>
        </p:txBody>
      </p:sp>
      <p:grpSp>
        <p:nvGrpSpPr>
          <p:cNvPr id="8" name="Group 8"/>
          <p:cNvGrpSpPr/>
          <p:nvPr/>
        </p:nvGrpSpPr>
        <p:grpSpPr>
          <a:xfrm>
            <a:off x="7357338" y="2374195"/>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a:ln cap="sq">
              <a:noFill/>
              <a:prstDash val="solid"/>
              <a:miter/>
            </a:ln>
          </p:spPr>
          <p:txBody>
            <a:bodyPr/>
            <a:lstStyle/>
            <a:p>
              <a:endParaRPr lang="fr-FR"/>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ADD8E6"/>
                  </a:solidFill>
                  <a:latin typeface="Garet Bold"/>
                  <a:ea typeface="Garet Bold"/>
                  <a:cs typeface="Garet Bold"/>
                  <a:sym typeface="Garet Bold"/>
                </a:rPr>
                <a:t>01</a:t>
              </a:r>
            </a:p>
          </p:txBody>
        </p:sp>
      </p:grpSp>
      <p:sp>
        <p:nvSpPr>
          <p:cNvPr id="11" name="TextBox 11"/>
          <p:cNvSpPr txBox="1"/>
          <p:nvPr/>
        </p:nvSpPr>
        <p:spPr>
          <a:xfrm>
            <a:off x="8278430" y="3030332"/>
            <a:ext cx="9328172" cy="1836420"/>
          </a:xfrm>
          <a:prstGeom prst="rect">
            <a:avLst/>
          </a:prstGeom>
        </p:spPr>
        <p:txBody>
          <a:bodyPr lIns="0" tIns="0" rIns="0" bIns="0" rtlCol="0" anchor="t">
            <a:spAutoFit/>
          </a:bodyPr>
          <a:lstStyle/>
          <a:p>
            <a:pPr marL="0" lvl="0" indent="0" algn="just">
              <a:lnSpc>
                <a:spcPts val="3720"/>
              </a:lnSpc>
            </a:pPr>
            <a:r>
              <a:rPr lang="en-US" sz="2400">
                <a:solidFill>
                  <a:srgbClr val="0F3193"/>
                </a:solidFill>
                <a:latin typeface="Open Sans"/>
                <a:ea typeface="Open Sans"/>
                <a:cs typeface="Open Sans"/>
                <a:sym typeface="Open Sans"/>
              </a:rPr>
              <a:t>Xente est une plateforme de paiements modernes pour entreprises, offrant des outils pour collecter et effectuer des paiements (mobile money, cartes, transferts bancaires, stablecoins) de façon rapide et sécurisée.</a:t>
            </a:r>
          </a:p>
        </p:txBody>
      </p:sp>
      <p:sp>
        <p:nvSpPr>
          <p:cNvPr id="12" name="TextBox 12"/>
          <p:cNvSpPr txBox="1"/>
          <p:nvPr/>
        </p:nvSpPr>
        <p:spPr>
          <a:xfrm>
            <a:off x="8278430" y="2505414"/>
            <a:ext cx="5503645" cy="422275"/>
          </a:xfrm>
          <a:prstGeom prst="rect">
            <a:avLst/>
          </a:prstGeom>
        </p:spPr>
        <p:txBody>
          <a:bodyPr lIns="0" tIns="0" rIns="0" bIns="0" rtlCol="0" anchor="t">
            <a:spAutoFit/>
          </a:bodyPr>
          <a:lstStyle/>
          <a:p>
            <a:pPr algn="l">
              <a:lnSpc>
                <a:spcPts val="3499"/>
              </a:lnSpc>
            </a:pPr>
            <a:r>
              <a:rPr lang="en-US" sz="2499" b="1">
                <a:solidFill>
                  <a:srgbClr val="0F3193"/>
                </a:solidFill>
                <a:latin typeface="Garet Bold"/>
                <a:ea typeface="Garet Bold"/>
                <a:cs typeface="Garet Bold"/>
                <a:sym typeface="Garet Bold"/>
              </a:rPr>
              <a:t>XENTE :</a:t>
            </a:r>
          </a:p>
        </p:txBody>
      </p:sp>
      <p:grpSp>
        <p:nvGrpSpPr>
          <p:cNvPr id="13" name="Group 13"/>
          <p:cNvGrpSpPr/>
          <p:nvPr/>
        </p:nvGrpSpPr>
        <p:grpSpPr>
          <a:xfrm>
            <a:off x="7385100" y="4885566"/>
            <a:ext cx="732337" cy="7323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a:ln cap="sq">
              <a:noFill/>
              <a:prstDash val="solid"/>
              <a:miter/>
            </a:ln>
          </p:spPr>
          <p:txBody>
            <a:bodyPr/>
            <a:lstStyle/>
            <a:p>
              <a:endParaRPr lang="fr-FR"/>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ADD8E6"/>
                  </a:solidFill>
                  <a:latin typeface="Garet Bold"/>
                  <a:ea typeface="Garet Bold"/>
                  <a:cs typeface="Garet Bold"/>
                  <a:sym typeface="Garet Bold"/>
                </a:rPr>
                <a:t>02</a:t>
              </a:r>
            </a:p>
          </p:txBody>
        </p:sp>
      </p:grpSp>
      <p:sp>
        <p:nvSpPr>
          <p:cNvPr id="16" name="TextBox 16"/>
          <p:cNvSpPr txBox="1"/>
          <p:nvPr/>
        </p:nvSpPr>
        <p:spPr>
          <a:xfrm>
            <a:off x="8278430" y="5666013"/>
            <a:ext cx="9328172" cy="1836420"/>
          </a:xfrm>
          <a:prstGeom prst="rect">
            <a:avLst/>
          </a:prstGeom>
        </p:spPr>
        <p:txBody>
          <a:bodyPr lIns="0" tIns="0" rIns="0" bIns="0" rtlCol="0" anchor="t">
            <a:spAutoFit/>
          </a:bodyPr>
          <a:lstStyle/>
          <a:p>
            <a:pPr marL="0" lvl="0" indent="0" algn="just">
              <a:lnSpc>
                <a:spcPts val="3720"/>
              </a:lnSpc>
            </a:pPr>
            <a:r>
              <a:rPr lang="en-US" sz="2400">
                <a:solidFill>
                  <a:srgbClr val="0F3193"/>
                </a:solidFill>
                <a:latin typeface="Open Sans"/>
                <a:ea typeface="Open Sans"/>
                <a:cs typeface="Open Sans"/>
                <a:sym typeface="Open Sans"/>
              </a:rPr>
              <a:t>Zindi est la plus grande communauté professionnelle de data scientists en Afrique, proposant des compétitions de machine learning pour résoudre des problématiques réelles via une plateforme collaborative.</a:t>
            </a:r>
          </a:p>
        </p:txBody>
      </p:sp>
      <p:sp>
        <p:nvSpPr>
          <p:cNvPr id="17" name="TextBox 17"/>
          <p:cNvSpPr txBox="1"/>
          <p:nvPr/>
        </p:nvSpPr>
        <p:spPr>
          <a:xfrm>
            <a:off x="8278430" y="5016785"/>
            <a:ext cx="5503645" cy="422275"/>
          </a:xfrm>
          <a:prstGeom prst="rect">
            <a:avLst/>
          </a:prstGeom>
        </p:spPr>
        <p:txBody>
          <a:bodyPr lIns="0" tIns="0" rIns="0" bIns="0" rtlCol="0" anchor="t">
            <a:spAutoFit/>
          </a:bodyPr>
          <a:lstStyle/>
          <a:p>
            <a:pPr algn="l">
              <a:lnSpc>
                <a:spcPts val="3499"/>
              </a:lnSpc>
            </a:pPr>
            <a:r>
              <a:rPr lang="en-US" sz="2499" b="1">
                <a:solidFill>
                  <a:srgbClr val="0F3193"/>
                </a:solidFill>
                <a:latin typeface="Garet Bold"/>
                <a:ea typeface="Garet Bold"/>
                <a:cs typeface="Garet Bold"/>
                <a:sym typeface="Garet Bold"/>
              </a:rPr>
              <a:t>ZINDI :</a:t>
            </a:r>
          </a:p>
        </p:txBody>
      </p:sp>
      <p:grpSp>
        <p:nvGrpSpPr>
          <p:cNvPr id="18" name="Group 18"/>
          <p:cNvGrpSpPr/>
          <p:nvPr/>
        </p:nvGrpSpPr>
        <p:grpSpPr>
          <a:xfrm>
            <a:off x="7357338" y="7622670"/>
            <a:ext cx="732337" cy="73233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a:ln cap="sq">
              <a:noFill/>
              <a:prstDash val="solid"/>
              <a:miter/>
            </a:ln>
          </p:spPr>
          <p:txBody>
            <a:bodyPr/>
            <a:lstStyle/>
            <a:p>
              <a:endParaRPr lang="fr-FR"/>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ADD8E6"/>
                  </a:solidFill>
                  <a:latin typeface="Garet Bold"/>
                  <a:ea typeface="Garet Bold"/>
                  <a:cs typeface="Garet Bold"/>
                  <a:sym typeface="Garet Bold"/>
                </a:rPr>
                <a:t>03</a:t>
              </a:r>
            </a:p>
          </p:txBody>
        </p:sp>
      </p:grpSp>
      <p:grpSp>
        <p:nvGrpSpPr>
          <p:cNvPr id="21" name="Group 21"/>
          <p:cNvGrpSpPr/>
          <p:nvPr/>
        </p:nvGrpSpPr>
        <p:grpSpPr>
          <a:xfrm>
            <a:off x="15989839" y="7988839"/>
            <a:ext cx="4596322" cy="459632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fr-F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8278430" y="8278807"/>
            <a:ext cx="9328172" cy="1836420"/>
          </a:xfrm>
          <a:prstGeom prst="rect">
            <a:avLst/>
          </a:prstGeom>
        </p:spPr>
        <p:txBody>
          <a:bodyPr lIns="0" tIns="0" rIns="0" bIns="0" rtlCol="0" anchor="t">
            <a:spAutoFit/>
          </a:bodyPr>
          <a:lstStyle/>
          <a:p>
            <a:pPr marL="0" lvl="0" indent="0" algn="just">
              <a:lnSpc>
                <a:spcPts val="3720"/>
              </a:lnSpc>
            </a:pPr>
            <a:r>
              <a:rPr lang="en-US" sz="2400">
                <a:solidFill>
                  <a:srgbClr val="0F3193"/>
                </a:solidFill>
                <a:latin typeface="Open Sans"/>
                <a:ea typeface="Open Sans"/>
                <a:cs typeface="Open Sans"/>
                <a:sym typeface="Open Sans"/>
              </a:rPr>
              <a:t>Galsen AI est une communauté sénégalaise créée en septembre 2018 par de jeunes passionnés de data sciences et d’IoT, qui organise meetups, ateliers, hackathons et formations pour vulgariser et développer l’IA et le Big Data</a:t>
            </a:r>
          </a:p>
        </p:txBody>
      </p:sp>
      <p:sp>
        <p:nvSpPr>
          <p:cNvPr id="25" name="TextBox 25"/>
          <p:cNvSpPr txBox="1"/>
          <p:nvPr/>
        </p:nvSpPr>
        <p:spPr>
          <a:xfrm>
            <a:off x="8278430" y="7753889"/>
            <a:ext cx="5503645" cy="422275"/>
          </a:xfrm>
          <a:prstGeom prst="rect">
            <a:avLst/>
          </a:prstGeom>
        </p:spPr>
        <p:txBody>
          <a:bodyPr lIns="0" tIns="0" rIns="0" bIns="0" rtlCol="0" anchor="t">
            <a:spAutoFit/>
          </a:bodyPr>
          <a:lstStyle/>
          <a:p>
            <a:pPr algn="l">
              <a:lnSpc>
                <a:spcPts val="3499"/>
              </a:lnSpc>
            </a:pPr>
            <a:r>
              <a:rPr lang="en-US" sz="2499" b="1">
                <a:solidFill>
                  <a:srgbClr val="0F3193"/>
                </a:solidFill>
                <a:latin typeface="Garet Bold"/>
                <a:ea typeface="Garet Bold"/>
                <a:cs typeface="Garet Bold"/>
                <a:sym typeface="Garet Bold"/>
              </a:rPr>
              <a:t>Galsen AI:</a:t>
            </a:r>
          </a:p>
        </p:txBody>
      </p:sp>
      <p:grpSp>
        <p:nvGrpSpPr>
          <p:cNvPr id="26" name="Group 26"/>
          <p:cNvGrpSpPr/>
          <p:nvPr/>
        </p:nvGrpSpPr>
        <p:grpSpPr>
          <a:xfrm>
            <a:off x="7385100" y="203215"/>
            <a:ext cx="1786662" cy="1650970"/>
            <a:chOff x="0" y="0"/>
            <a:chExt cx="2382215" cy="2201294"/>
          </a:xfrm>
        </p:grpSpPr>
        <p:grpSp>
          <p:nvGrpSpPr>
            <p:cNvPr id="27" name="Group 27"/>
            <p:cNvGrpSpPr/>
            <p:nvPr/>
          </p:nvGrpSpPr>
          <p:grpSpPr>
            <a:xfrm rot="5400000">
              <a:off x="0" y="0"/>
              <a:ext cx="1972438" cy="1972438"/>
              <a:chOff x="0" y="0"/>
              <a:chExt cx="812800" cy="812800"/>
            </a:xfrm>
          </p:grpSpPr>
          <p:sp>
            <p:nvSpPr>
              <p:cNvPr id="28" name="Freeform 28"/>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375EAA">
                  <a:alpha val="29804"/>
                </a:srgbClr>
              </a:solidFill>
            </p:spPr>
            <p:txBody>
              <a:bodyPr/>
              <a:lstStyle/>
              <a:p>
                <a:endParaRPr lang="fr-FR"/>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5400000">
              <a:off x="1353250" y="1172329"/>
              <a:ext cx="1028965" cy="10289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375EAA">
                    <a:alpha val="40000"/>
                  </a:srgbClr>
                </a:solidFill>
                <a:prstDash val="solid"/>
                <a:miter/>
              </a:ln>
            </p:spPr>
            <p:txBody>
              <a:bodyPr/>
              <a:lstStyle/>
              <a:p>
                <a:endParaRPr lang="fr-FR"/>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33" name="Group 33"/>
          <p:cNvGrpSpPr/>
          <p:nvPr/>
        </p:nvGrpSpPr>
        <p:grpSpPr>
          <a:xfrm rot="5400000">
            <a:off x="5324660" y="9048119"/>
            <a:ext cx="596043" cy="59604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fr-FR"/>
            </a:p>
          </p:txBody>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0013429" y="566895"/>
            <a:ext cx="6347136" cy="460375"/>
          </a:xfrm>
          <a:prstGeom prst="rect">
            <a:avLst/>
          </a:prstGeom>
        </p:spPr>
        <p:txBody>
          <a:bodyPr lIns="0" tIns="0" rIns="0" bIns="0" rtlCol="0" anchor="t">
            <a:spAutoFit/>
          </a:bodyPr>
          <a:lstStyle/>
          <a:p>
            <a:pPr marL="0" lvl="0" indent="0" algn="just">
              <a:lnSpc>
                <a:spcPts val="3874"/>
              </a:lnSpc>
            </a:pPr>
            <a:r>
              <a:rPr lang="en-US" sz="2499">
                <a:solidFill>
                  <a:srgbClr val="ADD8E6"/>
                </a:solidFill>
                <a:latin typeface="Open Sans"/>
                <a:ea typeface="Open Sans"/>
                <a:cs typeface="Open Sans"/>
                <a:sym typeface="Open Sans"/>
              </a:rPr>
              <a:t>UN PROJET D’APPRENTISSAGE SUPERVISE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51473"/>
            <a:chOff x="0" y="0"/>
            <a:chExt cx="4816593" cy="408618"/>
          </a:xfrm>
        </p:grpSpPr>
        <p:sp>
          <p:nvSpPr>
            <p:cNvPr id="3" name="Freeform 3"/>
            <p:cNvSpPr/>
            <p:nvPr/>
          </p:nvSpPr>
          <p:spPr>
            <a:xfrm>
              <a:off x="0" y="0"/>
              <a:ext cx="4816592" cy="408618"/>
            </a:xfrm>
            <a:custGeom>
              <a:avLst/>
              <a:gdLst/>
              <a:ahLst/>
              <a:cxnLst/>
              <a:rect l="l" t="t" r="r" b="b"/>
              <a:pathLst>
                <a:path w="4816592" h="408618">
                  <a:moveTo>
                    <a:pt x="0" y="0"/>
                  </a:moveTo>
                  <a:lnTo>
                    <a:pt x="4816592" y="0"/>
                  </a:lnTo>
                  <a:lnTo>
                    <a:pt x="4816592" y="408618"/>
                  </a:lnTo>
                  <a:lnTo>
                    <a:pt x="0" y="408618"/>
                  </a:lnTo>
                  <a:close/>
                </a:path>
              </a:pathLst>
            </a:custGeom>
            <a:solidFill>
              <a:srgbClr val="375EAA"/>
            </a:solidFill>
          </p:spPr>
          <p:txBody>
            <a:bodyPr/>
            <a:lstStyle/>
            <a:p>
              <a:endParaRPr lang="fr-FR"/>
            </a:p>
          </p:txBody>
        </p:sp>
        <p:sp>
          <p:nvSpPr>
            <p:cNvPr id="4" name="TextBox 4"/>
            <p:cNvSpPr txBox="1"/>
            <p:nvPr/>
          </p:nvSpPr>
          <p:spPr>
            <a:xfrm>
              <a:off x="0" y="-38100"/>
              <a:ext cx="4816593" cy="44671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19853" y="356479"/>
            <a:ext cx="4588107" cy="854076"/>
          </a:xfrm>
          <a:prstGeom prst="rect">
            <a:avLst/>
          </a:prstGeom>
        </p:spPr>
        <p:txBody>
          <a:bodyPr lIns="0" tIns="0" rIns="0" bIns="0" rtlCol="0" anchor="t">
            <a:spAutoFit/>
          </a:bodyPr>
          <a:lstStyle/>
          <a:p>
            <a:pPr algn="l">
              <a:lnSpc>
                <a:spcPts val="6999"/>
              </a:lnSpc>
            </a:pPr>
            <a:r>
              <a:rPr lang="en-US" sz="4999" b="1" spc="99">
                <a:solidFill>
                  <a:srgbClr val="ADD8E6"/>
                </a:solidFill>
                <a:latin typeface="Garet Bold"/>
                <a:ea typeface="Garet Bold"/>
                <a:cs typeface="Garet Bold"/>
                <a:sym typeface="Garet Bold"/>
              </a:rPr>
              <a:t>OVERVIEW</a:t>
            </a:r>
          </a:p>
        </p:txBody>
      </p:sp>
      <p:sp>
        <p:nvSpPr>
          <p:cNvPr id="6" name="AutoShape 6"/>
          <p:cNvSpPr/>
          <p:nvPr/>
        </p:nvSpPr>
        <p:spPr>
          <a:xfrm>
            <a:off x="5488910" y="66931"/>
            <a:ext cx="0" cy="1417611"/>
          </a:xfrm>
          <a:prstGeom prst="line">
            <a:avLst/>
          </a:prstGeom>
          <a:ln w="38100" cap="flat">
            <a:solidFill>
              <a:srgbClr val="ADD8E6"/>
            </a:solidFill>
            <a:prstDash val="solid"/>
            <a:headEnd type="none" w="sm" len="sm"/>
            <a:tailEnd type="none" w="sm" len="sm"/>
          </a:ln>
        </p:spPr>
        <p:txBody>
          <a:bodyPr/>
          <a:lstStyle/>
          <a:p>
            <a:endParaRPr lang="fr-FR"/>
          </a:p>
        </p:txBody>
      </p:sp>
      <p:sp>
        <p:nvSpPr>
          <p:cNvPr id="7" name="TextBox 7"/>
          <p:cNvSpPr txBox="1"/>
          <p:nvPr/>
        </p:nvSpPr>
        <p:spPr>
          <a:xfrm>
            <a:off x="9093287" y="735892"/>
            <a:ext cx="9194713" cy="513715"/>
          </a:xfrm>
          <a:prstGeom prst="rect">
            <a:avLst/>
          </a:prstGeom>
        </p:spPr>
        <p:txBody>
          <a:bodyPr lIns="0" tIns="0" rIns="0" bIns="0" rtlCol="0" anchor="t">
            <a:spAutoFit/>
          </a:bodyPr>
          <a:lstStyle/>
          <a:p>
            <a:pPr marL="0" lvl="0" indent="0" algn="just">
              <a:lnSpc>
                <a:spcPts val="4339"/>
              </a:lnSpc>
            </a:pPr>
            <a:r>
              <a:rPr lang="en-US" sz="2799" i="1">
                <a:solidFill>
                  <a:srgbClr val="ADD8E6"/>
                </a:solidFill>
                <a:latin typeface="Open Sans Italics"/>
                <a:ea typeface="Open Sans Italics"/>
                <a:cs typeface="Open Sans Italics"/>
                <a:sym typeface="Open Sans Italics"/>
              </a:rPr>
              <a:t>Nous sommes en situation d’apprentissage supervisé.</a:t>
            </a:r>
          </a:p>
        </p:txBody>
      </p:sp>
      <p:grpSp>
        <p:nvGrpSpPr>
          <p:cNvPr id="8" name="Group 8"/>
          <p:cNvGrpSpPr/>
          <p:nvPr/>
        </p:nvGrpSpPr>
        <p:grpSpPr>
          <a:xfrm>
            <a:off x="753951" y="7487611"/>
            <a:ext cx="5421286" cy="2799389"/>
            <a:chOff x="0" y="0"/>
            <a:chExt cx="1427828" cy="737288"/>
          </a:xfrm>
        </p:grpSpPr>
        <p:sp>
          <p:nvSpPr>
            <p:cNvPr id="9" name="Freeform 9"/>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375EAA"/>
            </a:solidFill>
          </p:spPr>
          <p:txBody>
            <a:bodyPr/>
            <a:lstStyle/>
            <a:p>
              <a:endParaRPr lang="fr-FR"/>
            </a:p>
          </p:txBody>
        </p:sp>
        <p:sp>
          <p:nvSpPr>
            <p:cNvPr id="10" name="TextBox 10"/>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4302" y="7327908"/>
            <a:ext cx="5421286" cy="2799389"/>
            <a:chOff x="0" y="0"/>
            <a:chExt cx="1427828" cy="737288"/>
          </a:xfrm>
        </p:grpSpPr>
        <p:sp>
          <p:nvSpPr>
            <p:cNvPr id="12" name="Freeform 1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375EAA"/>
            </a:solidFill>
          </p:spPr>
          <p:txBody>
            <a:bodyPr/>
            <a:lstStyle/>
            <a:p>
              <a:endParaRPr lang="fr-FR"/>
            </a:p>
          </p:txBody>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00203" y="6820174"/>
            <a:ext cx="5089482" cy="3159573"/>
            <a:chOff x="0" y="0"/>
            <a:chExt cx="1340440" cy="832151"/>
          </a:xfrm>
        </p:grpSpPr>
        <p:sp>
          <p:nvSpPr>
            <p:cNvPr id="15" name="Freeform 15"/>
            <p:cNvSpPr/>
            <p:nvPr/>
          </p:nvSpPr>
          <p:spPr>
            <a:xfrm>
              <a:off x="0" y="0"/>
              <a:ext cx="1340440" cy="832151"/>
            </a:xfrm>
            <a:custGeom>
              <a:avLst/>
              <a:gdLst/>
              <a:ahLst/>
              <a:cxnLst/>
              <a:rect l="l" t="t" r="r" b="b"/>
              <a:pathLst>
                <a:path w="1340440" h="832151">
                  <a:moveTo>
                    <a:pt x="77579" y="0"/>
                  </a:moveTo>
                  <a:lnTo>
                    <a:pt x="1262861" y="0"/>
                  </a:lnTo>
                  <a:cubicBezTo>
                    <a:pt x="1305707" y="0"/>
                    <a:pt x="1340440" y="34733"/>
                    <a:pt x="1340440" y="77579"/>
                  </a:cubicBezTo>
                  <a:lnTo>
                    <a:pt x="1340440" y="754572"/>
                  </a:lnTo>
                  <a:cubicBezTo>
                    <a:pt x="1340440" y="775147"/>
                    <a:pt x="1332266" y="794880"/>
                    <a:pt x="1317717" y="809428"/>
                  </a:cubicBezTo>
                  <a:cubicBezTo>
                    <a:pt x="1303169" y="823977"/>
                    <a:pt x="1283436" y="832151"/>
                    <a:pt x="1262861" y="832151"/>
                  </a:cubicBezTo>
                  <a:lnTo>
                    <a:pt x="77579" y="832151"/>
                  </a:lnTo>
                  <a:cubicBezTo>
                    <a:pt x="57004" y="832151"/>
                    <a:pt x="37271" y="823977"/>
                    <a:pt x="22722" y="809428"/>
                  </a:cubicBezTo>
                  <a:cubicBezTo>
                    <a:pt x="8173" y="794880"/>
                    <a:pt x="0" y="775147"/>
                    <a:pt x="0" y="754572"/>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fr-FR"/>
            </a:p>
          </p:txBody>
        </p:sp>
        <p:sp>
          <p:nvSpPr>
            <p:cNvPr id="16" name="TextBox 16"/>
            <p:cNvSpPr txBox="1"/>
            <p:nvPr/>
          </p:nvSpPr>
          <p:spPr>
            <a:xfrm>
              <a:off x="0" y="-38100"/>
              <a:ext cx="1340440" cy="87025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112763" y="7327908"/>
            <a:ext cx="5421286" cy="2799389"/>
            <a:chOff x="0" y="0"/>
            <a:chExt cx="1427828" cy="737288"/>
          </a:xfrm>
        </p:grpSpPr>
        <p:sp>
          <p:nvSpPr>
            <p:cNvPr id="18" name="Freeform 18"/>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375EAA"/>
            </a:solidFill>
          </p:spPr>
          <p:txBody>
            <a:bodyPr/>
            <a:lstStyle/>
            <a:p>
              <a:endParaRPr lang="fr-FR"/>
            </a:p>
          </p:txBody>
        </p:sp>
        <p:sp>
          <p:nvSpPr>
            <p:cNvPr id="19" name="TextBox 19"/>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278664" y="6820174"/>
            <a:ext cx="5089482" cy="3159573"/>
            <a:chOff x="0" y="0"/>
            <a:chExt cx="1340440" cy="832151"/>
          </a:xfrm>
        </p:grpSpPr>
        <p:sp>
          <p:nvSpPr>
            <p:cNvPr id="21" name="Freeform 21"/>
            <p:cNvSpPr/>
            <p:nvPr/>
          </p:nvSpPr>
          <p:spPr>
            <a:xfrm>
              <a:off x="0" y="0"/>
              <a:ext cx="1340440" cy="832151"/>
            </a:xfrm>
            <a:custGeom>
              <a:avLst/>
              <a:gdLst/>
              <a:ahLst/>
              <a:cxnLst/>
              <a:rect l="l" t="t" r="r" b="b"/>
              <a:pathLst>
                <a:path w="1340440" h="832151">
                  <a:moveTo>
                    <a:pt x="77579" y="0"/>
                  </a:moveTo>
                  <a:lnTo>
                    <a:pt x="1262861" y="0"/>
                  </a:lnTo>
                  <a:cubicBezTo>
                    <a:pt x="1305707" y="0"/>
                    <a:pt x="1340440" y="34733"/>
                    <a:pt x="1340440" y="77579"/>
                  </a:cubicBezTo>
                  <a:lnTo>
                    <a:pt x="1340440" y="754572"/>
                  </a:lnTo>
                  <a:cubicBezTo>
                    <a:pt x="1340440" y="775147"/>
                    <a:pt x="1332266" y="794880"/>
                    <a:pt x="1317717" y="809428"/>
                  </a:cubicBezTo>
                  <a:cubicBezTo>
                    <a:pt x="1303169" y="823977"/>
                    <a:pt x="1283436" y="832151"/>
                    <a:pt x="1262861" y="832151"/>
                  </a:cubicBezTo>
                  <a:lnTo>
                    <a:pt x="77579" y="832151"/>
                  </a:lnTo>
                  <a:cubicBezTo>
                    <a:pt x="57004" y="832151"/>
                    <a:pt x="37271" y="823977"/>
                    <a:pt x="22722" y="809428"/>
                  </a:cubicBezTo>
                  <a:cubicBezTo>
                    <a:pt x="8173" y="794880"/>
                    <a:pt x="0" y="775147"/>
                    <a:pt x="0" y="754572"/>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fr-FR"/>
            </a:p>
          </p:txBody>
        </p:sp>
        <p:sp>
          <p:nvSpPr>
            <p:cNvPr id="22" name="TextBox 22"/>
            <p:cNvSpPr txBox="1"/>
            <p:nvPr/>
          </p:nvSpPr>
          <p:spPr>
            <a:xfrm>
              <a:off x="0" y="-38100"/>
              <a:ext cx="1340440" cy="87025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29341" y="6820174"/>
            <a:ext cx="5270506" cy="3159573"/>
            <a:chOff x="0" y="0"/>
            <a:chExt cx="1388117" cy="832151"/>
          </a:xfrm>
        </p:grpSpPr>
        <p:sp>
          <p:nvSpPr>
            <p:cNvPr id="24" name="Freeform 24"/>
            <p:cNvSpPr/>
            <p:nvPr/>
          </p:nvSpPr>
          <p:spPr>
            <a:xfrm>
              <a:off x="0" y="0"/>
              <a:ext cx="1388117" cy="832151"/>
            </a:xfrm>
            <a:custGeom>
              <a:avLst/>
              <a:gdLst/>
              <a:ahLst/>
              <a:cxnLst/>
              <a:rect l="l" t="t" r="r" b="b"/>
              <a:pathLst>
                <a:path w="1388117" h="832151">
                  <a:moveTo>
                    <a:pt x="74915" y="0"/>
                  </a:moveTo>
                  <a:lnTo>
                    <a:pt x="1313202" y="0"/>
                  </a:lnTo>
                  <a:cubicBezTo>
                    <a:pt x="1333071" y="0"/>
                    <a:pt x="1352126" y="7893"/>
                    <a:pt x="1366175" y="21942"/>
                  </a:cubicBezTo>
                  <a:cubicBezTo>
                    <a:pt x="1380224" y="35991"/>
                    <a:pt x="1388117" y="55046"/>
                    <a:pt x="1388117" y="74915"/>
                  </a:cubicBezTo>
                  <a:lnTo>
                    <a:pt x="1388117" y="757236"/>
                  </a:lnTo>
                  <a:cubicBezTo>
                    <a:pt x="1388117" y="798610"/>
                    <a:pt x="1354576" y="832151"/>
                    <a:pt x="1313202" y="832151"/>
                  </a:cubicBezTo>
                  <a:lnTo>
                    <a:pt x="74915" y="832151"/>
                  </a:lnTo>
                  <a:cubicBezTo>
                    <a:pt x="55046" y="832151"/>
                    <a:pt x="35991" y="824258"/>
                    <a:pt x="21942" y="810209"/>
                  </a:cubicBezTo>
                  <a:cubicBezTo>
                    <a:pt x="7893" y="796160"/>
                    <a:pt x="0" y="777105"/>
                    <a:pt x="0" y="757236"/>
                  </a:cubicBezTo>
                  <a:lnTo>
                    <a:pt x="0" y="74915"/>
                  </a:lnTo>
                  <a:cubicBezTo>
                    <a:pt x="0" y="55046"/>
                    <a:pt x="7893" y="35991"/>
                    <a:pt x="21942" y="21942"/>
                  </a:cubicBezTo>
                  <a:cubicBezTo>
                    <a:pt x="35991" y="7893"/>
                    <a:pt x="55046" y="0"/>
                    <a:pt x="74915" y="0"/>
                  </a:cubicBezTo>
                  <a:close/>
                </a:path>
              </a:pathLst>
            </a:custGeom>
            <a:solidFill>
              <a:srgbClr val="E8ECEC"/>
            </a:solidFill>
          </p:spPr>
          <p:txBody>
            <a:bodyPr/>
            <a:lstStyle/>
            <a:p>
              <a:endParaRPr lang="fr-FR"/>
            </a:p>
          </p:txBody>
        </p:sp>
        <p:sp>
          <p:nvSpPr>
            <p:cNvPr id="25" name="TextBox 25"/>
            <p:cNvSpPr txBox="1"/>
            <p:nvPr/>
          </p:nvSpPr>
          <p:spPr>
            <a:xfrm>
              <a:off x="0" y="-38100"/>
              <a:ext cx="1388117" cy="870251"/>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358848" y="5046698"/>
            <a:ext cx="2211493" cy="2211493"/>
            <a:chOff x="0" y="0"/>
            <a:chExt cx="2948658" cy="2948658"/>
          </a:xfrm>
        </p:grpSpPr>
        <p:grpSp>
          <p:nvGrpSpPr>
            <p:cNvPr id="27" name="Group 27"/>
            <p:cNvGrpSpPr/>
            <p:nvPr/>
          </p:nvGrpSpPr>
          <p:grpSpPr>
            <a:xfrm>
              <a:off x="0" y="0"/>
              <a:ext cx="2948658" cy="294865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p:spPr>
            <p:txBody>
              <a:bodyPr/>
              <a:lstStyle/>
              <a:p>
                <a:endParaRPr lang="fr-FR"/>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566340" y="809021"/>
              <a:ext cx="1815978" cy="1330616"/>
            </a:xfrm>
            <a:custGeom>
              <a:avLst/>
              <a:gdLst/>
              <a:ahLst/>
              <a:cxnLst/>
              <a:rect l="l" t="t" r="r" b="b"/>
              <a:pathLst>
                <a:path w="1815978" h="1330616">
                  <a:moveTo>
                    <a:pt x="0" y="0"/>
                  </a:moveTo>
                  <a:lnTo>
                    <a:pt x="1815978" y="0"/>
                  </a:lnTo>
                  <a:lnTo>
                    <a:pt x="1815978" y="1330616"/>
                  </a:lnTo>
                  <a:lnTo>
                    <a:pt x="0" y="1330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grpSp>
        <p:nvGrpSpPr>
          <p:cNvPr id="31" name="Group 31"/>
          <p:cNvGrpSpPr/>
          <p:nvPr/>
        </p:nvGrpSpPr>
        <p:grpSpPr>
          <a:xfrm>
            <a:off x="8083509" y="5046698"/>
            <a:ext cx="2211493" cy="2211493"/>
            <a:chOff x="0" y="0"/>
            <a:chExt cx="2948658" cy="2948658"/>
          </a:xfrm>
        </p:grpSpPr>
        <p:grpSp>
          <p:nvGrpSpPr>
            <p:cNvPr id="32" name="Group 32"/>
            <p:cNvGrpSpPr/>
            <p:nvPr/>
          </p:nvGrpSpPr>
          <p:grpSpPr>
            <a:xfrm>
              <a:off x="0" y="0"/>
              <a:ext cx="2948658" cy="294865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p:spPr>
            <p:txBody>
              <a:bodyPr/>
              <a:lstStyle/>
              <a:p>
                <a:endParaRPr lang="fr-FR"/>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540352" y="1007340"/>
              <a:ext cx="1867954" cy="933977"/>
            </a:xfrm>
            <a:custGeom>
              <a:avLst/>
              <a:gdLst/>
              <a:ahLst/>
              <a:cxnLst/>
              <a:rect l="l" t="t" r="r" b="b"/>
              <a:pathLst>
                <a:path w="1867954" h="933977">
                  <a:moveTo>
                    <a:pt x="0" y="0"/>
                  </a:moveTo>
                  <a:lnTo>
                    <a:pt x="1867954" y="0"/>
                  </a:lnTo>
                  <a:lnTo>
                    <a:pt x="1867954" y="933977"/>
                  </a:lnTo>
                  <a:lnTo>
                    <a:pt x="0" y="9339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grpSp>
        <p:nvGrpSpPr>
          <p:cNvPr id="36" name="Group 36"/>
          <p:cNvGrpSpPr/>
          <p:nvPr/>
        </p:nvGrpSpPr>
        <p:grpSpPr>
          <a:xfrm>
            <a:off x="13717659" y="4830664"/>
            <a:ext cx="2211493" cy="2211493"/>
            <a:chOff x="0" y="0"/>
            <a:chExt cx="2948658" cy="2948658"/>
          </a:xfrm>
        </p:grpSpPr>
        <p:grpSp>
          <p:nvGrpSpPr>
            <p:cNvPr id="37" name="Group 37"/>
            <p:cNvGrpSpPr/>
            <p:nvPr/>
          </p:nvGrpSpPr>
          <p:grpSpPr>
            <a:xfrm>
              <a:off x="0" y="0"/>
              <a:ext cx="2948658" cy="2948658"/>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5EAA"/>
              </a:solidFill>
            </p:spPr>
            <p:txBody>
              <a:bodyPr/>
              <a:lstStyle/>
              <a:p>
                <a:endParaRPr lang="fr-FR"/>
              </a:p>
            </p:txBody>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a:off x="765243" y="640111"/>
              <a:ext cx="1418171" cy="1668437"/>
            </a:xfrm>
            <a:custGeom>
              <a:avLst/>
              <a:gdLst/>
              <a:ahLst/>
              <a:cxnLst/>
              <a:rect l="l" t="t" r="r" b="b"/>
              <a:pathLst>
                <a:path w="1418171" h="1668437">
                  <a:moveTo>
                    <a:pt x="0" y="0"/>
                  </a:moveTo>
                  <a:lnTo>
                    <a:pt x="1418171" y="0"/>
                  </a:lnTo>
                  <a:lnTo>
                    <a:pt x="1418171" y="1668436"/>
                  </a:lnTo>
                  <a:lnTo>
                    <a:pt x="0" y="1668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grpSp>
      <p:sp>
        <p:nvSpPr>
          <p:cNvPr id="41" name="TextBox 41"/>
          <p:cNvSpPr txBox="1"/>
          <p:nvPr/>
        </p:nvSpPr>
        <p:spPr>
          <a:xfrm>
            <a:off x="6843049" y="7366075"/>
            <a:ext cx="4601902" cy="422275"/>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Les variables catégorielles</a:t>
            </a:r>
          </a:p>
        </p:txBody>
      </p:sp>
      <p:sp>
        <p:nvSpPr>
          <p:cNvPr id="42" name="TextBox 42"/>
          <p:cNvSpPr txBox="1"/>
          <p:nvPr/>
        </p:nvSpPr>
        <p:spPr>
          <a:xfrm>
            <a:off x="12846188" y="7366075"/>
            <a:ext cx="4112433" cy="422275"/>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Les variables continues</a:t>
            </a:r>
          </a:p>
        </p:txBody>
      </p:sp>
      <p:sp>
        <p:nvSpPr>
          <p:cNvPr id="43" name="TextBox 43"/>
          <p:cNvSpPr txBox="1"/>
          <p:nvPr/>
        </p:nvSpPr>
        <p:spPr>
          <a:xfrm>
            <a:off x="904731" y="7366075"/>
            <a:ext cx="5270506" cy="422275"/>
          </a:xfrm>
          <a:prstGeom prst="rect">
            <a:avLst/>
          </a:prstGeom>
        </p:spPr>
        <p:txBody>
          <a:bodyPr lIns="0" tIns="0" rIns="0" bIns="0" rtlCol="0" anchor="t">
            <a:spAutoFit/>
          </a:bodyPr>
          <a:lstStyle/>
          <a:p>
            <a:pPr algn="ctr">
              <a:lnSpc>
                <a:spcPts val="3499"/>
              </a:lnSpc>
            </a:pPr>
            <a:r>
              <a:rPr lang="en-US" sz="2499" b="1">
                <a:solidFill>
                  <a:srgbClr val="000000"/>
                </a:solidFill>
                <a:latin typeface="Garet Bold"/>
                <a:ea typeface="Garet Bold"/>
                <a:cs typeface="Garet Bold"/>
                <a:sym typeface="Garet Bold"/>
              </a:rPr>
              <a:t>Les variables d’indentification</a:t>
            </a:r>
          </a:p>
        </p:txBody>
      </p:sp>
      <p:sp>
        <p:nvSpPr>
          <p:cNvPr id="44" name="TextBox 44"/>
          <p:cNvSpPr txBox="1"/>
          <p:nvPr/>
        </p:nvSpPr>
        <p:spPr>
          <a:xfrm>
            <a:off x="1408378" y="7843047"/>
            <a:ext cx="4112433" cy="1692910"/>
          </a:xfrm>
          <a:prstGeom prst="rect">
            <a:avLst/>
          </a:prstGeom>
        </p:spPr>
        <p:txBody>
          <a:bodyPr lIns="0" tIns="0" rIns="0" bIns="0" rtlCol="0" anchor="t">
            <a:spAutoFit/>
          </a:bodyPr>
          <a:lstStyle/>
          <a:p>
            <a:pPr algn="just">
              <a:lnSpc>
                <a:spcPts val="3410"/>
              </a:lnSpc>
            </a:pPr>
            <a:r>
              <a:rPr lang="en-US" sz="2200">
                <a:solidFill>
                  <a:srgbClr val="000000"/>
                </a:solidFill>
                <a:latin typeface="Open Sans"/>
                <a:ea typeface="Open Sans"/>
                <a:cs typeface="Open Sans"/>
                <a:sym typeface="Open Sans"/>
              </a:rPr>
              <a:t>Il y’en avait 06, à savoir, AccountID, BatchID, SubscriptionID, CustomerID, </a:t>
            </a:r>
            <a:r>
              <a:rPr lang="en-US" sz="2200" u="none" strike="noStrike">
                <a:solidFill>
                  <a:srgbClr val="000000"/>
                </a:solidFill>
                <a:latin typeface="Open Sans"/>
                <a:ea typeface="Open Sans"/>
                <a:cs typeface="Open Sans"/>
                <a:sym typeface="Open Sans"/>
              </a:rPr>
              <a:t>ProviderID, Product ID</a:t>
            </a:r>
          </a:p>
        </p:txBody>
      </p:sp>
      <p:sp>
        <p:nvSpPr>
          <p:cNvPr id="45" name="TextBox 45"/>
          <p:cNvSpPr txBox="1"/>
          <p:nvPr/>
        </p:nvSpPr>
        <p:spPr>
          <a:xfrm>
            <a:off x="7088728" y="7945475"/>
            <a:ext cx="4112433" cy="169291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Nous avons CurrencyCode, CountryCode,ProductCategory, Channel ID, PricingStrategy et la variable cible: FraudResult.</a:t>
            </a:r>
          </a:p>
        </p:txBody>
      </p:sp>
      <p:sp>
        <p:nvSpPr>
          <p:cNvPr id="46" name="TextBox 46"/>
          <p:cNvSpPr txBox="1"/>
          <p:nvPr/>
        </p:nvSpPr>
        <p:spPr>
          <a:xfrm>
            <a:off x="12846188" y="7994370"/>
            <a:ext cx="4112433" cy="83566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Amount, Value et TransactionStartTime</a:t>
            </a:r>
          </a:p>
        </p:txBody>
      </p:sp>
      <p:grpSp>
        <p:nvGrpSpPr>
          <p:cNvPr id="47" name="Group 47"/>
          <p:cNvGrpSpPr/>
          <p:nvPr/>
        </p:nvGrpSpPr>
        <p:grpSpPr>
          <a:xfrm>
            <a:off x="3342303" y="2555700"/>
            <a:ext cx="12228063" cy="2132089"/>
            <a:chOff x="0" y="0"/>
            <a:chExt cx="16304084" cy="2842786"/>
          </a:xfrm>
        </p:grpSpPr>
        <p:grpSp>
          <p:nvGrpSpPr>
            <p:cNvPr id="48" name="Group 48"/>
            <p:cNvGrpSpPr/>
            <p:nvPr/>
          </p:nvGrpSpPr>
          <p:grpSpPr>
            <a:xfrm>
              <a:off x="0" y="0"/>
              <a:ext cx="16304084" cy="2842786"/>
              <a:chOff x="0" y="0"/>
              <a:chExt cx="3818907" cy="665866"/>
            </a:xfrm>
          </p:grpSpPr>
          <p:sp>
            <p:nvSpPr>
              <p:cNvPr id="49" name="Freeform 49"/>
              <p:cNvSpPr/>
              <p:nvPr/>
            </p:nvSpPr>
            <p:spPr>
              <a:xfrm>
                <a:off x="0" y="0"/>
                <a:ext cx="3818907" cy="665866"/>
              </a:xfrm>
              <a:custGeom>
                <a:avLst/>
                <a:gdLst/>
                <a:ahLst/>
                <a:cxnLst/>
                <a:rect l="l" t="t" r="r" b="b"/>
                <a:pathLst>
                  <a:path w="3818907" h="665866">
                    <a:moveTo>
                      <a:pt x="32289" y="0"/>
                    </a:moveTo>
                    <a:lnTo>
                      <a:pt x="3786617" y="0"/>
                    </a:lnTo>
                    <a:cubicBezTo>
                      <a:pt x="3804450" y="0"/>
                      <a:pt x="3818907" y="14456"/>
                      <a:pt x="3818907" y="32289"/>
                    </a:cubicBezTo>
                    <a:lnTo>
                      <a:pt x="3818907" y="633576"/>
                    </a:lnTo>
                    <a:cubicBezTo>
                      <a:pt x="3818907" y="651409"/>
                      <a:pt x="3804450" y="665866"/>
                      <a:pt x="3786617" y="665866"/>
                    </a:cubicBezTo>
                    <a:lnTo>
                      <a:pt x="32289" y="665866"/>
                    </a:lnTo>
                    <a:cubicBezTo>
                      <a:pt x="23726" y="665866"/>
                      <a:pt x="15513" y="662464"/>
                      <a:pt x="9457" y="656408"/>
                    </a:cubicBezTo>
                    <a:cubicBezTo>
                      <a:pt x="3402" y="650353"/>
                      <a:pt x="0" y="642140"/>
                      <a:pt x="0" y="633576"/>
                    </a:cubicBezTo>
                    <a:lnTo>
                      <a:pt x="0" y="32289"/>
                    </a:lnTo>
                    <a:cubicBezTo>
                      <a:pt x="0" y="23726"/>
                      <a:pt x="3402" y="15513"/>
                      <a:pt x="9457" y="9457"/>
                    </a:cubicBezTo>
                    <a:cubicBezTo>
                      <a:pt x="15513" y="3402"/>
                      <a:pt x="23726" y="0"/>
                      <a:pt x="32289" y="0"/>
                    </a:cubicBezTo>
                    <a:close/>
                  </a:path>
                </a:pathLst>
              </a:custGeom>
              <a:solidFill>
                <a:srgbClr val="E8ECEC"/>
              </a:solidFill>
            </p:spPr>
            <p:txBody>
              <a:bodyPr/>
              <a:lstStyle/>
              <a:p>
                <a:endParaRPr lang="fr-FR"/>
              </a:p>
            </p:txBody>
          </p:sp>
          <p:sp>
            <p:nvSpPr>
              <p:cNvPr id="50" name="TextBox 50"/>
              <p:cNvSpPr txBox="1"/>
              <p:nvPr/>
            </p:nvSpPr>
            <p:spPr>
              <a:xfrm>
                <a:off x="0" y="-47625"/>
                <a:ext cx="3818907" cy="713491"/>
              </a:xfrm>
              <a:prstGeom prst="rect">
                <a:avLst/>
              </a:prstGeom>
            </p:spPr>
            <p:txBody>
              <a:bodyPr lIns="42841" tIns="42841" rIns="42841" bIns="42841" rtlCol="0" anchor="ctr"/>
              <a:lstStyle/>
              <a:p>
                <a:pPr algn="ctr">
                  <a:lnSpc>
                    <a:spcPts val="3779"/>
                  </a:lnSpc>
                </a:pPr>
                <a:endParaRPr/>
              </a:p>
            </p:txBody>
          </p:sp>
        </p:grpSp>
        <p:sp>
          <p:nvSpPr>
            <p:cNvPr id="51" name="TextBox 51"/>
            <p:cNvSpPr txBox="1"/>
            <p:nvPr/>
          </p:nvSpPr>
          <p:spPr>
            <a:xfrm>
              <a:off x="343666" y="-36700"/>
              <a:ext cx="15077255" cy="634931"/>
            </a:xfrm>
            <a:prstGeom prst="rect">
              <a:avLst/>
            </a:prstGeom>
          </p:spPr>
          <p:txBody>
            <a:bodyPr lIns="0" tIns="0" rIns="0" bIns="0" rtlCol="0" anchor="t">
              <a:spAutoFit/>
            </a:bodyPr>
            <a:lstStyle/>
            <a:p>
              <a:pPr algn="ctr">
                <a:lnSpc>
                  <a:spcPts val="4071"/>
                </a:lnSpc>
              </a:pPr>
              <a:r>
                <a:rPr lang="en-US" sz="2908" b="1">
                  <a:solidFill>
                    <a:srgbClr val="000000"/>
                  </a:solidFill>
                  <a:latin typeface="Garet Bold"/>
                  <a:ea typeface="Garet Bold"/>
                  <a:cs typeface="Garet Bold"/>
                  <a:sym typeface="Garet Bold"/>
                </a:rPr>
                <a:t>LA BASE DE DONNEES</a:t>
              </a:r>
            </a:p>
          </p:txBody>
        </p:sp>
        <p:sp>
          <p:nvSpPr>
            <p:cNvPr id="52" name="TextBox 52"/>
            <p:cNvSpPr txBox="1"/>
            <p:nvPr/>
          </p:nvSpPr>
          <p:spPr>
            <a:xfrm>
              <a:off x="786574" y="516663"/>
              <a:ext cx="15077255" cy="1995280"/>
            </a:xfrm>
            <a:prstGeom prst="rect">
              <a:avLst/>
            </a:prstGeom>
          </p:spPr>
          <p:txBody>
            <a:bodyPr lIns="0" tIns="0" rIns="0" bIns="0" rtlCol="0" anchor="t">
              <a:spAutoFit/>
            </a:bodyPr>
            <a:lstStyle/>
            <a:p>
              <a:pPr marL="0" lvl="0" indent="0" algn="just">
                <a:lnSpc>
                  <a:spcPts val="4115"/>
                </a:lnSpc>
              </a:pPr>
              <a:r>
                <a:rPr lang="en-US" sz="2655">
                  <a:solidFill>
                    <a:srgbClr val="000000"/>
                  </a:solidFill>
                  <a:latin typeface="Open Sans"/>
                  <a:ea typeface="Open Sans"/>
                  <a:cs typeface="Open Sans"/>
                  <a:sym typeface="Open Sans"/>
                </a:rPr>
                <a:t>Nous disposons d’une “flat file database” qui comporte 16 variables, intégralement renseignées pour 95662 observations correspondant chacune à une unique transaction.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75EAA"/>
        </a:solidFill>
        <a:effectLst/>
      </p:bgPr>
    </p:bg>
    <p:spTree>
      <p:nvGrpSpPr>
        <p:cNvPr id="1" name=""/>
        <p:cNvGrpSpPr/>
        <p:nvPr/>
      </p:nvGrpSpPr>
      <p:grpSpPr>
        <a:xfrm>
          <a:off x="0" y="0"/>
          <a:ext cx="0" cy="0"/>
          <a:chOff x="0" y="0"/>
          <a:chExt cx="0" cy="0"/>
        </a:xfrm>
      </p:grpSpPr>
      <p:sp>
        <p:nvSpPr>
          <p:cNvPr id="2" name="TextBox 2"/>
          <p:cNvSpPr txBox="1"/>
          <p:nvPr/>
        </p:nvSpPr>
        <p:spPr>
          <a:xfrm>
            <a:off x="1381897" y="2733278"/>
            <a:ext cx="15524206" cy="4191000"/>
          </a:xfrm>
          <a:prstGeom prst="rect">
            <a:avLst/>
          </a:prstGeom>
        </p:spPr>
        <p:txBody>
          <a:bodyPr lIns="0" tIns="0" rIns="0" bIns="0" rtlCol="0" anchor="t">
            <a:spAutoFit/>
          </a:bodyPr>
          <a:lstStyle/>
          <a:p>
            <a:pPr algn="ctr">
              <a:lnSpc>
                <a:spcPts val="16800"/>
              </a:lnSpc>
            </a:pPr>
            <a:r>
              <a:rPr lang="en-US" sz="12000" b="1">
                <a:solidFill>
                  <a:srgbClr val="ADD8E6"/>
                </a:solidFill>
                <a:latin typeface="Garet Bold"/>
                <a:ea typeface="Garet Bold"/>
                <a:cs typeface="Garet Bold"/>
                <a:sym typeface="Garet Bold"/>
              </a:rPr>
              <a:t>2- INSIGHT OF THE EDA</a:t>
            </a:r>
          </a:p>
        </p:txBody>
      </p:sp>
      <p:sp>
        <p:nvSpPr>
          <p:cNvPr id="3" name="AutoShape 3"/>
          <p:cNvSpPr/>
          <p:nvPr/>
        </p:nvSpPr>
        <p:spPr>
          <a:xfrm>
            <a:off x="7094242" y="6971903"/>
            <a:ext cx="4099516" cy="0"/>
          </a:xfrm>
          <a:prstGeom prst="line">
            <a:avLst/>
          </a:prstGeom>
          <a:ln w="95250" cap="flat">
            <a:solidFill>
              <a:srgbClr val="ADD8E6"/>
            </a:solidFill>
            <a:prstDash val="solid"/>
            <a:headEnd type="none" w="sm" len="sm"/>
            <a:tailEnd type="none" w="sm" len="sm"/>
          </a:ln>
        </p:spPr>
        <p:txBody>
          <a:bodyPr/>
          <a:lstStyle/>
          <a:p>
            <a:endParaRPr lang="fr-FR"/>
          </a:p>
        </p:txBody>
      </p:sp>
      <p:grpSp>
        <p:nvGrpSpPr>
          <p:cNvPr id="4" name="Group 4"/>
          <p:cNvGrpSpPr/>
          <p:nvPr/>
        </p:nvGrpSpPr>
        <p:grpSpPr>
          <a:xfrm>
            <a:off x="15664971" y="-782737"/>
            <a:ext cx="3744615" cy="374461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06470" y="7715979"/>
            <a:ext cx="2350854" cy="235085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fr-F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98572" y="-3621334"/>
            <a:ext cx="6460278" cy="64602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6534650" cy="10287000"/>
            <a:chOff x="0" y="0"/>
            <a:chExt cx="1721060" cy="2709333"/>
          </a:xfrm>
        </p:grpSpPr>
        <p:sp>
          <p:nvSpPr>
            <p:cNvPr id="6" name="Freeform 6"/>
            <p:cNvSpPr/>
            <p:nvPr/>
          </p:nvSpPr>
          <p:spPr>
            <a:xfrm>
              <a:off x="0" y="0"/>
              <a:ext cx="1721060" cy="2709333"/>
            </a:xfrm>
            <a:custGeom>
              <a:avLst/>
              <a:gdLst/>
              <a:ahLst/>
              <a:cxnLst/>
              <a:rect l="l" t="t" r="r" b="b"/>
              <a:pathLst>
                <a:path w="1721060" h="2709333">
                  <a:moveTo>
                    <a:pt x="0" y="0"/>
                  </a:moveTo>
                  <a:lnTo>
                    <a:pt x="1721060" y="0"/>
                  </a:lnTo>
                  <a:lnTo>
                    <a:pt x="1721060" y="2709333"/>
                  </a:lnTo>
                  <a:lnTo>
                    <a:pt x="0" y="2709333"/>
                  </a:lnTo>
                  <a:close/>
                </a:path>
              </a:pathLst>
            </a:custGeom>
            <a:solidFill>
              <a:srgbClr val="375EAA"/>
            </a:solidFill>
          </p:spPr>
          <p:txBody>
            <a:bodyPr/>
            <a:lstStyle/>
            <a:p>
              <a:endParaRPr lang="fr-FR"/>
            </a:p>
          </p:txBody>
        </p:sp>
        <p:sp>
          <p:nvSpPr>
            <p:cNvPr id="7" name="TextBox 7"/>
            <p:cNvSpPr txBox="1"/>
            <p:nvPr/>
          </p:nvSpPr>
          <p:spPr>
            <a:xfrm>
              <a:off x="0" y="-38100"/>
              <a:ext cx="1721060" cy="2747433"/>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826595" y="2444415"/>
            <a:ext cx="1310100" cy="0"/>
          </a:xfrm>
          <a:prstGeom prst="line">
            <a:avLst/>
          </a:prstGeom>
          <a:ln w="95250" cap="flat">
            <a:solidFill>
              <a:srgbClr val="FFFFFF"/>
            </a:solidFill>
            <a:prstDash val="solid"/>
            <a:headEnd type="none" w="sm" len="sm"/>
            <a:tailEnd type="none" w="sm" len="sm"/>
          </a:ln>
        </p:spPr>
        <p:txBody>
          <a:bodyPr/>
          <a:lstStyle/>
          <a:p>
            <a:endParaRPr lang="fr-FR"/>
          </a:p>
        </p:txBody>
      </p:sp>
      <p:sp>
        <p:nvSpPr>
          <p:cNvPr id="9" name="TextBox 9"/>
          <p:cNvSpPr txBox="1"/>
          <p:nvPr/>
        </p:nvSpPr>
        <p:spPr>
          <a:xfrm>
            <a:off x="7515316" y="4533462"/>
            <a:ext cx="456894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STATISTIC</a:t>
            </a:r>
          </a:p>
        </p:txBody>
      </p:sp>
      <p:sp>
        <p:nvSpPr>
          <p:cNvPr id="10" name="TextBox 10"/>
          <p:cNvSpPr txBox="1"/>
          <p:nvPr/>
        </p:nvSpPr>
        <p:spPr>
          <a:xfrm>
            <a:off x="8865520" y="6313631"/>
            <a:ext cx="5948698" cy="931545"/>
          </a:xfrm>
          <a:prstGeom prst="rect">
            <a:avLst/>
          </a:prstGeom>
        </p:spPr>
        <p:txBody>
          <a:bodyPr lIns="0" tIns="0" rIns="0" bIns="0" rtlCol="0" anchor="t">
            <a:spAutoFit/>
          </a:bodyPr>
          <a:lstStyle/>
          <a:p>
            <a:pPr algn="ctr">
              <a:lnSpc>
                <a:spcPts val="3779"/>
              </a:lnSpc>
            </a:pPr>
            <a:r>
              <a:rPr lang="en-US" sz="2699" b="1">
                <a:solidFill>
                  <a:srgbClr val="000000"/>
                </a:solidFill>
                <a:latin typeface="Garet Ultra-Bold"/>
                <a:ea typeface="Garet Ultra-Bold"/>
                <a:cs typeface="Garet Ultra-Bold"/>
                <a:sym typeface="Garet Ultra-Bold"/>
              </a:rPr>
              <a:t>Transaction Légales Vs Transaction Frauduleuses.</a:t>
            </a:r>
          </a:p>
        </p:txBody>
      </p:sp>
      <p:grpSp>
        <p:nvGrpSpPr>
          <p:cNvPr id="11" name="Group 11"/>
          <p:cNvGrpSpPr/>
          <p:nvPr/>
        </p:nvGrpSpPr>
        <p:grpSpPr>
          <a:xfrm>
            <a:off x="16230656" y="-1369287"/>
            <a:ext cx="3277467" cy="32774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375EAA">
                  <a:alpha val="19608"/>
                </a:srgbClr>
              </a:solidFill>
              <a:prstDash val="solid"/>
              <a:miter/>
            </a:ln>
          </p:spPr>
          <p:txBody>
            <a:bodyPr/>
            <a:lstStyle/>
            <a:p>
              <a:endParaRPr lang="fr-F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8553868" y="0"/>
            <a:ext cx="6572002" cy="6072247"/>
          </a:xfrm>
          <a:custGeom>
            <a:avLst/>
            <a:gdLst/>
            <a:ahLst/>
            <a:cxnLst/>
            <a:rect l="l" t="t" r="r" b="b"/>
            <a:pathLst>
              <a:path w="6572002" h="6072247">
                <a:moveTo>
                  <a:pt x="0" y="0"/>
                </a:moveTo>
                <a:lnTo>
                  <a:pt x="6572002" y="0"/>
                </a:lnTo>
                <a:lnTo>
                  <a:pt x="6572002" y="6072247"/>
                </a:lnTo>
                <a:lnTo>
                  <a:pt x="0" y="6072247"/>
                </a:lnTo>
                <a:lnTo>
                  <a:pt x="0" y="0"/>
                </a:lnTo>
                <a:close/>
              </a:path>
            </a:pathLst>
          </a:custGeom>
          <a:blipFill>
            <a:blip r:embed="rId2"/>
            <a:stretch>
              <a:fillRect l="-5349" t="-4298" r="-7280" b="-4656"/>
            </a:stretch>
          </a:blipFill>
        </p:spPr>
        <p:txBody>
          <a:bodyPr/>
          <a:lstStyle/>
          <a:p>
            <a:endParaRPr lang="fr-FR"/>
          </a:p>
        </p:txBody>
      </p:sp>
      <p:sp>
        <p:nvSpPr>
          <p:cNvPr id="15" name="TextBox 15"/>
          <p:cNvSpPr txBox="1"/>
          <p:nvPr/>
        </p:nvSpPr>
        <p:spPr>
          <a:xfrm>
            <a:off x="1028700" y="2753218"/>
            <a:ext cx="4568944" cy="946150"/>
          </a:xfrm>
          <a:prstGeom prst="rect">
            <a:avLst/>
          </a:prstGeom>
        </p:spPr>
        <p:txBody>
          <a:bodyPr lIns="0" tIns="0" rIns="0" bIns="0" rtlCol="0" anchor="t">
            <a:spAutoFit/>
          </a:bodyPr>
          <a:lstStyle/>
          <a:p>
            <a:pPr marL="0" lvl="0" indent="0" algn="just">
              <a:lnSpc>
                <a:spcPts val="3874"/>
              </a:lnSpc>
            </a:pPr>
            <a:r>
              <a:rPr lang="en-US" sz="2499">
                <a:solidFill>
                  <a:srgbClr val="FFFFFF"/>
                </a:solidFill>
                <a:latin typeface="Open Sans"/>
                <a:ea typeface="Open Sans"/>
                <a:cs typeface="Open Sans"/>
                <a:sym typeface="Open Sans"/>
              </a:rPr>
              <a:t>Une base de données déséquilibrée.</a:t>
            </a:r>
          </a:p>
        </p:txBody>
      </p:sp>
      <p:sp>
        <p:nvSpPr>
          <p:cNvPr id="16" name="TextBox 16"/>
          <p:cNvSpPr txBox="1"/>
          <p:nvPr/>
        </p:nvSpPr>
        <p:spPr>
          <a:xfrm>
            <a:off x="7028711" y="7701915"/>
            <a:ext cx="9801134" cy="2089785"/>
          </a:xfrm>
          <a:prstGeom prst="rect">
            <a:avLst/>
          </a:prstGeom>
        </p:spPr>
        <p:txBody>
          <a:bodyPr lIns="0" tIns="0" rIns="0" bIns="0" rtlCol="0" anchor="t">
            <a:spAutoFit/>
          </a:bodyPr>
          <a:lstStyle/>
          <a:p>
            <a:pPr marL="0" lvl="0" indent="0" algn="just">
              <a:lnSpc>
                <a:spcPts val="4200"/>
              </a:lnSpc>
            </a:pPr>
            <a:r>
              <a:rPr lang="en-US" sz="2400">
                <a:solidFill>
                  <a:srgbClr val="000000"/>
                </a:solidFill>
                <a:latin typeface="Open Sans"/>
                <a:ea typeface="Open Sans"/>
                <a:cs typeface="Open Sans"/>
                <a:sym typeface="Open Sans"/>
              </a:rPr>
              <a:t>C’est selon les TDR du Hackathon, le principal challenge de la compétition. La présence d’un déséquilibre de classe aussi extrême induira une approche particulière au cours de la phase d’entraînement des modèles.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5278" y="25797"/>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7290" y="1543194"/>
            <a:ext cx="7109561" cy="6158657"/>
          </a:xfrm>
          <a:custGeom>
            <a:avLst/>
            <a:gdLst/>
            <a:ahLst/>
            <a:cxnLst/>
            <a:rect l="l" t="t" r="r" b="b"/>
            <a:pathLst>
              <a:path w="7109561" h="6158657">
                <a:moveTo>
                  <a:pt x="0" y="0"/>
                </a:moveTo>
                <a:lnTo>
                  <a:pt x="7109561" y="0"/>
                </a:lnTo>
                <a:lnTo>
                  <a:pt x="7109561" y="6158657"/>
                </a:lnTo>
                <a:lnTo>
                  <a:pt x="0" y="6158657"/>
                </a:lnTo>
                <a:lnTo>
                  <a:pt x="0" y="0"/>
                </a:lnTo>
                <a:close/>
              </a:path>
            </a:pathLst>
          </a:custGeom>
          <a:blipFill>
            <a:blip r:embed="rId2"/>
            <a:stretch>
              <a:fillRect/>
            </a:stretch>
          </a:blipFill>
        </p:spPr>
        <p:txBody>
          <a:bodyPr/>
          <a:lstStyle/>
          <a:p>
            <a:endParaRPr lang="fr-FR"/>
          </a:p>
        </p:txBody>
      </p:sp>
      <p:sp>
        <p:nvSpPr>
          <p:cNvPr id="9" name="Freeform 9"/>
          <p:cNvSpPr/>
          <p:nvPr/>
        </p:nvSpPr>
        <p:spPr>
          <a:xfrm>
            <a:off x="10381308" y="1568991"/>
            <a:ext cx="7077541" cy="6673635"/>
          </a:xfrm>
          <a:custGeom>
            <a:avLst/>
            <a:gdLst/>
            <a:ahLst/>
            <a:cxnLst/>
            <a:rect l="l" t="t" r="r" b="b"/>
            <a:pathLst>
              <a:path w="7077541" h="6673635">
                <a:moveTo>
                  <a:pt x="0" y="0"/>
                </a:moveTo>
                <a:lnTo>
                  <a:pt x="7077541" y="0"/>
                </a:lnTo>
                <a:lnTo>
                  <a:pt x="7077541" y="6673635"/>
                </a:lnTo>
                <a:lnTo>
                  <a:pt x="0" y="6673635"/>
                </a:lnTo>
                <a:lnTo>
                  <a:pt x="0" y="0"/>
                </a:lnTo>
                <a:close/>
              </a:path>
            </a:pathLst>
          </a:custGeom>
          <a:blipFill>
            <a:blip r:embed="rId3"/>
            <a:stretch>
              <a:fillRect/>
            </a:stretch>
          </a:blipFill>
        </p:spPr>
        <p:txBody>
          <a:bodyPr/>
          <a:lstStyle/>
          <a:p>
            <a:endParaRPr lang="fr-FR"/>
          </a:p>
        </p:txBody>
      </p:sp>
      <p:sp>
        <p:nvSpPr>
          <p:cNvPr id="10" name="TextBox 10"/>
          <p:cNvSpPr txBox="1"/>
          <p:nvPr/>
        </p:nvSpPr>
        <p:spPr>
          <a:xfrm>
            <a:off x="768951" y="296934"/>
            <a:ext cx="11623166"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LES TRANSACTIONS EN GENERAL</a:t>
            </a:r>
          </a:p>
        </p:txBody>
      </p:sp>
      <p:sp>
        <p:nvSpPr>
          <p:cNvPr id="11" name="TextBox 11"/>
          <p:cNvSpPr txBox="1"/>
          <p:nvPr/>
        </p:nvSpPr>
        <p:spPr>
          <a:xfrm>
            <a:off x="0" y="8054276"/>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par provider ID</a:t>
            </a:r>
          </a:p>
        </p:txBody>
      </p:sp>
      <p:sp>
        <p:nvSpPr>
          <p:cNvPr id="12" name="TextBox 12"/>
          <p:cNvSpPr txBox="1"/>
          <p:nvPr/>
        </p:nvSpPr>
        <p:spPr>
          <a:xfrm>
            <a:off x="10089378" y="8054276"/>
            <a:ext cx="8198622"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type de la transaction.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368147" cy="1543194"/>
            <a:chOff x="0" y="0"/>
            <a:chExt cx="4574327" cy="406438"/>
          </a:xfrm>
        </p:grpSpPr>
        <p:sp>
          <p:nvSpPr>
            <p:cNvPr id="3" name="Freeform 3"/>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375EAA"/>
            </a:solidFill>
          </p:spPr>
          <p:txBody>
            <a:bodyPr/>
            <a:lstStyle/>
            <a:p>
              <a:endParaRPr lang="fr-FR"/>
            </a:p>
          </p:txBody>
        </p:sp>
        <p:sp>
          <p:nvSpPr>
            <p:cNvPr id="4" name="TextBox 4"/>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698994" y="7487211"/>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fr-F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03038" y="1543194"/>
            <a:ext cx="7186757" cy="6591557"/>
          </a:xfrm>
          <a:custGeom>
            <a:avLst/>
            <a:gdLst/>
            <a:ahLst/>
            <a:cxnLst/>
            <a:rect l="l" t="t" r="r" b="b"/>
            <a:pathLst>
              <a:path w="7186757" h="6591557">
                <a:moveTo>
                  <a:pt x="0" y="0"/>
                </a:moveTo>
                <a:lnTo>
                  <a:pt x="7186758" y="0"/>
                </a:lnTo>
                <a:lnTo>
                  <a:pt x="7186758" y="6591557"/>
                </a:lnTo>
                <a:lnTo>
                  <a:pt x="0" y="6591557"/>
                </a:lnTo>
                <a:lnTo>
                  <a:pt x="0" y="0"/>
                </a:lnTo>
                <a:close/>
              </a:path>
            </a:pathLst>
          </a:custGeom>
          <a:blipFill>
            <a:blip r:embed="rId2"/>
            <a:stretch>
              <a:fillRect t="-8319" b="-2090"/>
            </a:stretch>
          </a:blipFill>
        </p:spPr>
        <p:txBody>
          <a:bodyPr/>
          <a:lstStyle/>
          <a:p>
            <a:endParaRPr lang="fr-FR"/>
          </a:p>
        </p:txBody>
      </p:sp>
      <p:sp>
        <p:nvSpPr>
          <p:cNvPr id="9" name="Freeform 9"/>
          <p:cNvSpPr/>
          <p:nvPr/>
        </p:nvSpPr>
        <p:spPr>
          <a:xfrm>
            <a:off x="9371812" y="1719451"/>
            <a:ext cx="7669007" cy="6202266"/>
          </a:xfrm>
          <a:custGeom>
            <a:avLst/>
            <a:gdLst/>
            <a:ahLst/>
            <a:cxnLst/>
            <a:rect l="l" t="t" r="r" b="b"/>
            <a:pathLst>
              <a:path w="7669007" h="6202266">
                <a:moveTo>
                  <a:pt x="0" y="0"/>
                </a:moveTo>
                <a:lnTo>
                  <a:pt x="7669006" y="0"/>
                </a:lnTo>
                <a:lnTo>
                  <a:pt x="7669006" y="6202267"/>
                </a:lnTo>
                <a:lnTo>
                  <a:pt x="0" y="6202267"/>
                </a:lnTo>
                <a:lnTo>
                  <a:pt x="0" y="0"/>
                </a:lnTo>
                <a:close/>
              </a:path>
            </a:pathLst>
          </a:custGeom>
          <a:blipFill>
            <a:blip r:embed="rId3"/>
            <a:stretch>
              <a:fillRect t="-12848" b="-7708"/>
            </a:stretch>
          </a:blipFill>
        </p:spPr>
        <p:txBody>
          <a:bodyPr/>
          <a:lstStyle/>
          <a:p>
            <a:endParaRPr lang="fr-FR"/>
          </a:p>
        </p:txBody>
      </p:sp>
      <p:sp>
        <p:nvSpPr>
          <p:cNvPr id="10" name="TextBox 10"/>
          <p:cNvSpPr txBox="1"/>
          <p:nvPr/>
        </p:nvSpPr>
        <p:spPr>
          <a:xfrm>
            <a:off x="768951" y="296934"/>
            <a:ext cx="11623166"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LES TRANSACTIONS EN GENERAL</a:t>
            </a:r>
          </a:p>
        </p:txBody>
      </p:sp>
      <p:sp>
        <p:nvSpPr>
          <p:cNvPr id="11" name="TextBox 11"/>
          <p:cNvSpPr txBox="1"/>
          <p:nvPr/>
        </p:nvSpPr>
        <p:spPr>
          <a:xfrm>
            <a:off x="0" y="8096651"/>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jour de la semaine.</a:t>
            </a:r>
          </a:p>
        </p:txBody>
      </p:sp>
      <p:sp>
        <p:nvSpPr>
          <p:cNvPr id="12" name="TextBox 12"/>
          <p:cNvSpPr txBox="1"/>
          <p:nvPr/>
        </p:nvSpPr>
        <p:spPr>
          <a:xfrm>
            <a:off x="9641104" y="8059875"/>
            <a:ext cx="7399715" cy="815340"/>
          </a:xfrm>
          <a:prstGeom prst="rect">
            <a:avLst/>
          </a:prstGeom>
        </p:spPr>
        <p:txBody>
          <a:bodyPr lIns="0" tIns="0" rIns="0" bIns="0" rtlCol="0" anchor="t">
            <a:spAutoFit/>
          </a:bodyPr>
          <a:lstStyle/>
          <a:p>
            <a:pPr algn="ctr">
              <a:lnSpc>
                <a:spcPts val="3359"/>
              </a:lnSpc>
            </a:pPr>
            <a:r>
              <a:rPr lang="en-US" sz="2400" b="1">
                <a:solidFill>
                  <a:srgbClr val="000000"/>
                </a:solidFill>
                <a:latin typeface="Garet Ultra-Bold"/>
                <a:ea typeface="Garet Ultra-Bold"/>
                <a:cs typeface="Garet Ultra-Bold"/>
                <a:sym typeface="Garet Ultra-Bold"/>
              </a:rPr>
              <a:t>Répartition des transactions frauduleuses selon le moment de la journée.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1043</Words>
  <Application>Microsoft Office PowerPoint</Application>
  <PresentationFormat>Personnalisé</PresentationFormat>
  <Paragraphs>191</Paragraphs>
  <Slides>24</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24</vt:i4>
      </vt:variant>
    </vt:vector>
  </HeadingPairs>
  <TitlesOfParts>
    <vt:vector size="35" baseType="lpstr">
      <vt:lpstr>Montserrat</vt:lpstr>
      <vt:lpstr>Garet Bold</vt:lpstr>
      <vt:lpstr>Open Sans Italics</vt:lpstr>
      <vt:lpstr>Garet Ultra-Bold</vt:lpstr>
      <vt:lpstr>Arial</vt:lpstr>
      <vt:lpstr>Calibri</vt:lpstr>
      <vt:lpstr>Montserrat Bold</vt:lpstr>
      <vt:lpstr>Inter</vt:lpstr>
      <vt:lpstr>Open Sans</vt:lpstr>
      <vt:lpstr>Garet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Projet d'écriture du Magazine du club presse</dc:title>
  <cp:lastModifiedBy>David NGUEAJIO</cp:lastModifiedBy>
  <cp:revision>3</cp:revision>
  <dcterms:created xsi:type="dcterms:W3CDTF">2006-08-16T00:00:00Z</dcterms:created>
  <dcterms:modified xsi:type="dcterms:W3CDTF">2025-05-08T19:00:26Z</dcterms:modified>
  <dc:identifier>DAGllAbfE1s</dc:identifier>
</cp:coreProperties>
</file>